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4"/>
  </p:notesMasterIdLst>
  <p:sldIdLst>
    <p:sldId id="256" r:id="rId2"/>
    <p:sldId id="258" r:id="rId3"/>
    <p:sldId id="283" r:id="rId4"/>
    <p:sldId id="284" r:id="rId5"/>
    <p:sldId id="259" r:id="rId6"/>
    <p:sldId id="325" r:id="rId7"/>
    <p:sldId id="261" r:id="rId8"/>
    <p:sldId id="306" r:id="rId9"/>
    <p:sldId id="326" r:id="rId10"/>
    <p:sldId id="286" r:id="rId11"/>
    <p:sldId id="327" r:id="rId12"/>
    <p:sldId id="287" r:id="rId13"/>
    <p:sldId id="311" r:id="rId14"/>
    <p:sldId id="324" r:id="rId15"/>
    <p:sldId id="328" r:id="rId16"/>
    <p:sldId id="288" r:id="rId17"/>
    <p:sldId id="309" r:id="rId18"/>
    <p:sldId id="310" r:id="rId19"/>
    <p:sldId id="330" r:id="rId20"/>
    <p:sldId id="289" r:id="rId21"/>
    <p:sldId id="312" r:id="rId22"/>
    <p:sldId id="313" r:id="rId23"/>
    <p:sldId id="290" r:id="rId24"/>
    <p:sldId id="322" r:id="rId25"/>
    <p:sldId id="323" r:id="rId26"/>
    <p:sldId id="329" r:id="rId27"/>
    <p:sldId id="291" r:id="rId28"/>
    <p:sldId id="292" r:id="rId29"/>
    <p:sldId id="293" r:id="rId30"/>
    <p:sldId id="307" r:id="rId31"/>
    <p:sldId id="294" r:id="rId32"/>
    <p:sldId id="315" r:id="rId33"/>
    <p:sldId id="314" r:id="rId34"/>
    <p:sldId id="295" r:id="rId35"/>
    <p:sldId id="316" r:id="rId36"/>
    <p:sldId id="317" r:id="rId37"/>
    <p:sldId id="296" r:id="rId38"/>
    <p:sldId id="318" r:id="rId39"/>
    <p:sldId id="297" r:id="rId40"/>
    <p:sldId id="308" r:id="rId41"/>
    <p:sldId id="303" r:id="rId42"/>
    <p:sldId id="299" r:id="rId43"/>
  </p:sldIdLst>
  <p:sldSz cx="9144000" cy="5143500" type="screen16x9"/>
  <p:notesSz cx="6858000" cy="9144000"/>
  <p:embeddedFontLst>
    <p:embeddedFont>
      <p:font typeface="Cousine" panose="02070409020205020404"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7BFC"/>
    <a:srgbClr val="7FA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9DCEDC-5494-4050-814A-489F0E36CC6C}">
  <a:tblStyle styleId="{B39DCEDC-5494-4050-814A-489F0E36CC6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49"/>
    <p:restoredTop sz="81522"/>
  </p:normalViewPr>
  <p:slideViewPr>
    <p:cSldViewPr snapToGrid="0">
      <p:cViewPr varScale="1">
        <p:scale>
          <a:sx n="187" d="100"/>
          <a:sy n="187" d="100"/>
        </p:scale>
        <p:origin x="1712" y="1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Few notes:</a:t>
            </a:r>
          </a:p>
          <a:p>
            <a:pPr marL="171450" lvl="0" indent="-171450" algn="l" rtl="0">
              <a:spcBef>
                <a:spcPts val="0"/>
              </a:spcBef>
              <a:spcAft>
                <a:spcPts val="0"/>
              </a:spcAft>
            </a:pPr>
            <a:r>
              <a:rPr lang="en-US" dirty="0"/>
              <a:t>Make use of the emoji feature to interact, type any questions in the chat.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In this phase, the designer uses the requirement gathered in the SRS document is used as an input </a:t>
            </a:r>
          </a:p>
          <a:p>
            <a:pPr lvl="1"/>
            <a:r>
              <a:rPr lang="en-ZA" sz="1100" b="0" i="0" u="none" strike="noStrike" cap="none" dirty="0">
                <a:solidFill>
                  <a:srgbClr val="000000"/>
                </a:solidFill>
                <a:effectLst/>
                <a:latin typeface="Arial"/>
                <a:ea typeface="Arial"/>
                <a:cs typeface="Arial"/>
                <a:sym typeface="Arial"/>
              </a:rPr>
              <a:t>to create the software architecture that is used for system development </a:t>
            </a:r>
          </a:p>
          <a:p>
            <a:r>
              <a:rPr lang="en-ZA" sz="1100" b="0" i="0" u="none" strike="noStrike" cap="none" dirty="0">
                <a:solidFill>
                  <a:srgbClr val="000000"/>
                </a:solidFill>
                <a:effectLst/>
                <a:latin typeface="Arial"/>
                <a:ea typeface="Arial"/>
                <a:cs typeface="Arial"/>
                <a:sym typeface="Arial"/>
              </a:rPr>
              <a:t>how the system will be designed and built, e.g. which tools and technologies are to be used.</a:t>
            </a:r>
          </a:p>
          <a:p>
            <a:pPr lvl="1">
              <a:lnSpc>
                <a:spcPct val="150000"/>
              </a:lnSpc>
              <a:buClr>
                <a:schemeClr val="tx1"/>
              </a:buClr>
              <a:buFont typeface="Arial" panose="020B0604020202020204" pitchFamily="34" charset="0"/>
              <a:buChar char="•"/>
            </a:pPr>
            <a:r>
              <a:rPr lang="en-ZA" sz="1100" dirty="0"/>
              <a:t>List of technologies, frameworks, and libraries</a:t>
            </a:r>
          </a:p>
          <a:p>
            <a:pPr marL="914400" marR="0" lvl="1" indent="-317500" algn="l" defTabSz="914400" rtl="0" eaLnBrk="1" fontAlgn="auto" latinLnBrk="0" hangingPunct="1">
              <a:lnSpc>
                <a:spcPct val="150000"/>
              </a:lnSpc>
              <a:spcBef>
                <a:spcPts val="0"/>
              </a:spcBef>
              <a:spcAft>
                <a:spcPts val="0"/>
              </a:spcAft>
              <a:buClr>
                <a:schemeClr val="tx1"/>
              </a:buClr>
              <a:buSzPts val="1400"/>
              <a:buFont typeface="Arial" panose="020B0604020202020204" pitchFamily="34" charset="0"/>
              <a:buChar char="•"/>
              <a:tabLst/>
              <a:defRPr/>
            </a:pPr>
            <a:r>
              <a:rPr lang="en-ZA" sz="1100" dirty="0"/>
              <a:t>Architecture - </a:t>
            </a:r>
            <a:r>
              <a:rPr lang="en-ZA" sz="1100" b="0" i="0" u="none" strike="noStrike" cap="none" dirty="0">
                <a:solidFill>
                  <a:srgbClr val="000000"/>
                </a:solidFill>
                <a:effectLst/>
                <a:latin typeface="Arial"/>
                <a:ea typeface="Arial"/>
                <a:cs typeface="Arial"/>
                <a:sym typeface="Arial"/>
              </a:rPr>
              <a:t>diagram used to abstract the overall outline of the system and the relationships, constraints, and boundaries between </a:t>
            </a:r>
            <a:r>
              <a:rPr lang="en-ZA" sz="1100" b="1" i="0" u="none" strike="noStrike" cap="none" dirty="0">
                <a:solidFill>
                  <a:srgbClr val="000000"/>
                </a:solidFill>
                <a:effectLst/>
                <a:latin typeface="Arial"/>
                <a:ea typeface="Arial"/>
                <a:cs typeface="Arial"/>
                <a:sym typeface="Arial"/>
              </a:rPr>
              <a:t>components</a:t>
            </a:r>
            <a:endParaRPr lang="en-ZA" sz="1100" dirty="0"/>
          </a:p>
          <a:p>
            <a:pPr lvl="1">
              <a:lnSpc>
                <a:spcPct val="150000"/>
              </a:lnSpc>
              <a:buClr>
                <a:schemeClr val="tx1"/>
              </a:buClr>
              <a:buFont typeface="Arial" panose="020B0604020202020204" pitchFamily="34" charset="0"/>
              <a:buChar char="•"/>
            </a:pPr>
            <a:r>
              <a:rPr lang="en-ZA" sz="1100" dirty="0"/>
              <a:t>Workflow diagrams - </a:t>
            </a:r>
            <a:r>
              <a:rPr lang="en-ZA" sz="1100" b="0" i="0" u="none" strike="noStrike" cap="none" dirty="0">
                <a:solidFill>
                  <a:srgbClr val="000000"/>
                </a:solidFill>
                <a:effectLst/>
                <a:latin typeface="Arial"/>
                <a:ea typeface="Arial"/>
                <a:cs typeface="Arial"/>
                <a:sym typeface="Arial"/>
              </a:rPr>
              <a:t>visual representation of the processes</a:t>
            </a:r>
            <a:endParaRPr lang="en-ZA" sz="1100" dirty="0"/>
          </a:p>
          <a:p>
            <a:pPr lvl="1">
              <a:lnSpc>
                <a:spcPct val="150000"/>
              </a:lnSpc>
              <a:buClr>
                <a:schemeClr val="tx1"/>
              </a:buClr>
              <a:buFont typeface="Arial" panose="020B0604020202020204" pitchFamily="34" charset="0"/>
              <a:buChar char="•"/>
            </a:pPr>
            <a:r>
              <a:rPr lang="en-ZA" sz="1100" dirty="0"/>
              <a:t>Wireframes - </a:t>
            </a:r>
            <a:r>
              <a:rPr lang="en-ZA" sz="1100" b="0" i="0" u="none" strike="noStrike" cap="none" dirty="0">
                <a:solidFill>
                  <a:srgbClr val="000000"/>
                </a:solidFill>
                <a:effectLst/>
                <a:latin typeface="Arial"/>
                <a:ea typeface="Arial"/>
                <a:cs typeface="Arial"/>
                <a:sym typeface="Arial"/>
              </a:rPr>
              <a:t>two-dimensional skeletal outline of a webpage or app</a:t>
            </a:r>
            <a:endParaRPr lang="en-ZA" sz="1100" dirty="0"/>
          </a:p>
          <a:p>
            <a:pPr lvl="1">
              <a:lnSpc>
                <a:spcPct val="150000"/>
              </a:lnSpc>
              <a:buClr>
                <a:schemeClr val="tx1"/>
              </a:buClr>
              <a:buFont typeface="Arial" panose="020B0604020202020204" pitchFamily="34" charset="0"/>
              <a:buChar char="•"/>
            </a:pPr>
            <a:r>
              <a:rPr lang="en-ZA" sz="1100" dirty="0" err="1"/>
              <a:t>Mockups</a:t>
            </a:r>
            <a:r>
              <a:rPr lang="en-ZA" sz="1100" dirty="0"/>
              <a:t> - </a:t>
            </a:r>
            <a:r>
              <a:rPr lang="en-ZA" sz="1100" b="0" i="0" u="none" strike="noStrike" cap="none" dirty="0">
                <a:solidFill>
                  <a:srgbClr val="000000"/>
                </a:solidFill>
                <a:effectLst/>
                <a:latin typeface="Arial"/>
                <a:ea typeface="Arial"/>
                <a:cs typeface="Arial"/>
                <a:sym typeface="Arial"/>
              </a:rPr>
              <a:t>a prototype that shows at least part of the functionality of a </a:t>
            </a:r>
            <a:r>
              <a:rPr lang="en-ZA" sz="1100" b="1" i="0" u="none" strike="noStrike" cap="none" dirty="0">
                <a:solidFill>
                  <a:srgbClr val="000000"/>
                </a:solidFill>
                <a:effectLst/>
                <a:latin typeface="Arial"/>
                <a:ea typeface="Arial"/>
                <a:cs typeface="Arial"/>
                <a:sym typeface="Arial"/>
              </a:rPr>
              <a:t>system</a:t>
            </a:r>
            <a:r>
              <a:rPr lang="en-ZA" sz="1100" b="0" i="0" u="none" strike="noStrike" cap="none" dirty="0">
                <a:solidFill>
                  <a:srgbClr val="000000"/>
                </a:solidFill>
                <a:effectLst/>
                <a:latin typeface="Arial"/>
                <a:ea typeface="Arial"/>
                <a:cs typeface="Arial"/>
                <a:sym typeface="Arial"/>
              </a:rPr>
              <a:t> and enables testing of a design</a:t>
            </a:r>
            <a:endParaRPr lang="en-ZA" sz="1100" dirty="0"/>
          </a:p>
        </p:txBody>
      </p:sp>
    </p:spTree>
    <p:extLst>
      <p:ext uri="{BB962C8B-B14F-4D97-AF65-F5344CB8AC3E}">
        <p14:creationId xmlns:p14="http://schemas.microsoft.com/office/powerpoint/2010/main" val="1840590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b="1" dirty="0"/>
              <a:t>Development</a:t>
            </a:r>
            <a:r>
              <a:rPr lang="en-ZA" sz="1100" b="0" i="0" u="none" strike="noStrike" cap="none" dirty="0">
                <a:solidFill>
                  <a:srgbClr val="000000"/>
                </a:solidFill>
                <a:effectLst/>
                <a:latin typeface="Arial"/>
                <a:ea typeface="Arial"/>
                <a:cs typeface="Arial"/>
                <a:sym typeface="Arial"/>
              </a:rPr>
              <a:t> starts once the developer gets the Design document. </a:t>
            </a:r>
          </a:p>
          <a:p>
            <a:r>
              <a:rPr lang="en-ZA" sz="1100" b="0" i="0" u="none" strike="noStrike" cap="none" dirty="0">
                <a:solidFill>
                  <a:srgbClr val="000000"/>
                </a:solidFill>
                <a:effectLst/>
                <a:latin typeface="Arial"/>
                <a:ea typeface="Arial"/>
                <a:cs typeface="Arial"/>
                <a:sym typeface="Arial"/>
              </a:rPr>
              <a:t>And they start build the entire system by writing code using the chosen programming language. </a:t>
            </a:r>
          </a:p>
          <a:p>
            <a:r>
              <a:rPr lang="en-ZA" sz="1100" b="0" i="0" u="none" strike="noStrike" cap="none" dirty="0">
                <a:solidFill>
                  <a:srgbClr val="000000"/>
                </a:solidFill>
                <a:effectLst/>
                <a:latin typeface="Arial"/>
                <a:ea typeface="Arial"/>
                <a:cs typeface="Arial"/>
                <a:sym typeface="Arial"/>
              </a:rPr>
              <a:t>In the coding phase, tasks are divided into units or modules and assigned to the various developers. </a:t>
            </a:r>
          </a:p>
          <a:p>
            <a:r>
              <a:rPr lang="en-ZA" sz="1100" b="0" i="0" u="none" strike="noStrike" cap="none" dirty="0">
                <a:solidFill>
                  <a:srgbClr val="000000"/>
                </a:solidFill>
                <a:effectLst/>
                <a:latin typeface="Arial"/>
                <a:ea typeface="Arial"/>
                <a:cs typeface="Arial"/>
                <a:sym typeface="Arial"/>
              </a:rPr>
              <a:t>It is the longest phase of the Software Development Life Cycle process.</a:t>
            </a:r>
          </a:p>
          <a:p>
            <a:r>
              <a:rPr lang="en-ZA" sz="1100" b="0" i="0" u="none" strike="noStrike" cap="none" dirty="0">
                <a:solidFill>
                  <a:srgbClr val="000000"/>
                </a:solidFill>
                <a:effectLst/>
                <a:latin typeface="Arial"/>
                <a:ea typeface="Arial"/>
                <a:cs typeface="Arial"/>
                <a:sym typeface="Arial"/>
              </a:rPr>
              <a:t>In this phase, Developer needs to follow certain predefined coding guidelines. They also need to use programming tools like compiler, interpreters, debugger to generate and implement the code.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428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Wait for it…</a:t>
            </a:r>
          </a:p>
        </p:txBody>
      </p:sp>
    </p:spTree>
    <p:extLst>
      <p:ext uri="{BB962C8B-B14F-4D97-AF65-F5344CB8AC3E}">
        <p14:creationId xmlns:p14="http://schemas.microsoft.com/office/powerpoint/2010/main" val="3444345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actual example of what code looks like and it can be 1000s of lines of this.</a:t>
            </a:r>
          </a:p>
        </p:txBody>
      </p:sp>
    </p:spTree>
    <p:extLst>
      <p:ext uri="{BB962C8B-B14F-4D97-AF65-F5344CB8AC3E}">
        <p14:creationId xmlns:p14="http://schemas.microsoft.com/office/powerpoint/2010/main" val="299597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Testing starts once the coding is complete and the modules are released for testing. </a:t>
            </a:r>
          </a:p>
          <a:p>
            <a:r>
              <a:rPr lang="en-ZA" sz="1100" b="0" i="0" u="none" strike="noStrike" cap="none" dirty="0">
                <a:solidFill>
                  <a:srgbClr val="000000"/>
                </a:solidFill>
                <a:effectLst/>
                <a:latin typeface="Arial"/>
                <a:ea typeface="Arial"/>
                <a:cs typeface="Arial"/>
                <a:sym typeface="Arial"/>
              </a:rPr>
              <a:t>There are different methodologies for testing (module per module, entire project or tests before dev)</a:t>
            </a:r>
          </a:p>
          <a:p>
            <a:r>
              <a:rPr lang="en-ZA" sz="1100" b="0" i="0" u="none" strike="noStrike" cap="none" dirty="0">
                <a:solidFill>
                  <a:srgbClr val="000000"/>
                </a:solidFill>
                <a:effectLst/>
                <a:latin typeface="Arial"/>
                <a:ea typeface="Arial"/>
                <a:cs typeface="Arial"/>
                <a:sym typeface="Arial"/>
              </a:rPr>
              <a:t>In this phase, the developed software is tested thoroughly and any defects found are assigned to developers to get them fixed.</a:t>
            </a:r>
          </a:p>
          <a:p>
            <a:r>
              <a:rPr lang="en-ZA" sz="1100" b="0" i="0" u="none" strike="noStrike" cap="none" dirty="0">
                <a:solidFill>
                  <a:srgbClr val="000000"/>
                </a:solidFill>
                <a:effectLst/>
                <a:latin typeface="Arial"/>
                <a:ea typeface="Arial"/>
                <a:cs typeface="Arial"/>
                <a:sym typeface="Arial"/>
              </a:rPr>
              <a:t>Retesting, regression testing is done until the point at which the software is as per the customer’s expectation. </a:t>
            </a:r>
          </a:p>
          <a:p>
            <a:r>
              <a:rPr lang="en-ZA" sz="1100" b="0" i="0" u="none" strike="noStrike" cap="none" dirty="0">
                <a:solidFill>
                  <a:srgbClr val="000000"/>
                </a:solidFill>
                <a:effectLst/>
                <a:latin typeface="Arial"/>
                <a:ea typeface="Arial"/>
                <a:cs typeface="Arial"/>
                <a:sym typeface="Arial"/>
              </a:rPr>
              <a:t>Testers also refer SRS document to make sure that the software is as per the customer’s standard.</a:t>
            </a:r>
          </a:p>
          <a:p>
            <a:endParaRPr lang="en-ZA" sz="1100" b="0" i="0" u="none" strike="noStrike" cap="none" dirty="0">
              <a:solidFill>
                <a:srgbClr val="000000"/>
              </a:solidFill>
              <a:effectLst/>
              <a:latin typeface="Arial"/>
              <a:ea typeface="Arial"/>
              <a:cs typeface="Arial"/>
              <a:sym typeface="Arial"/>
            </a:endParaRPr>
          </a:p>
          <a:p>
            <a:r>
              <a:rPr lang="en-ZA" sz="1100" b="0" i="0" u="none" strike="noStrike" cap="none" dirty="0">
                <a:solidFill>
                  <a:srgbClr val="000000"/>
                </a:solidFill>
                <a:effectLst/>
                <a:latin typeface="Arial"/>
                <a:ea typeface="Arial"/>
                <a:cs typeface="Arial"/>
                <a:sym typeface="Arial"/>
              </a:rPr>
              <a:t>The code is deployed in a testing environment for User acceptance testing (UAT) </a:t>
            </a:r>
          </a:p>
          <a:p>
            <a:r>
              <a:rPr lang="en-ZA" sz="1100" b="0" i="0" u="none" strike="noStrike" cap="none" dirty="0">
                <a:solidFill>
                  <a:srgbClr val="000000"/>
                </a:solidFill>
                <a:effectLst/>
                <a:latin typeface="Arial"/>
                <a:ea typeface="Arial"/>
                <a:cs typeface="Arial"/>
                <a:sym typeface="Arial"/>
              </a:rPr>
              <a:t>Which is basically a replica of the production environment and the customer along with the developers does the testing. If the customer finds the application as expected, then sign off is provided by the customer to go live.</a:t>
            </a:r>
          </a:p>
        </p:txBody>
      </p:sp>
    </p:spTree>
    <p:extLst>
      <p:ext uri="{BB962C8B-B14F-4D97-AF65-F5344CB8AC3E}">
        <p14:creationId xmlns:p14="http://schemas.microsoft.com/office/powerpoint/2010/main" val="274597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Tests typically look like the dev code.</a:t>
            </a:r>
          </a:p>
          <a:p>
            <a:r>
              <a:rPr lang="en-US" dirty="0"/>
              <a:t>code is usually divided into units and these units of code are tested accordingly</a:t>
            </a:r>
          </a:p>
          <a:p>
            <a:r>
              <a:rPr lang="en-ZA" sz="1100" b="0" i="1" u="none" strike="noStrike" cap="none" dirty="0">
                <a:solidFill>
                  <a:srgbClr val="000000"/>
                </a:solidFill>
                <a:effectLst/>
                <a:latin typeface="Arial"/>
                <a:ea typeface="Arial"/>
                <a:cs typeface="Arial"/>
                <a:sym typeface="Arial"/>
              </a:rPr>
              <a:t>one can view a unit as the smallest testable part of an application</a:t>
            </a:r>
            <a:endParaRPr lang="en-US" dirty="0"/>
          </a:p>
        </p:txBody>
      </p:sp>
    </p:spTree>
    <p:extLst>
      <p:ext uri="{BB962C8B-B14F-4D97-AF65-F5344CB8AC3E}">
        <p14:creationId xmlns:p14="http://schemas.microsoft.com/office/powerpoint/2010/main" val="3319473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another type of testing for front-end </a:t>
            </a:r>
            <a:r>
              <a:rPr lang="en-US" dirty="0" err="1"/>
              <a:t>ui</a:t>
            </a:r>
            <a:r>
              <a:rPr lang="en-US" dirty="0"/>
              <a:t> testing, </a:t>
            </a:r>
          </a:p>
          <a:p>
            <a:r>
              <a:rPr lang="en-US" dirty="0"/>
              <a:t>where the automated tests goes and clicks around on a page to make sure everything is where it should be and functions correctly.</a:t>
            </a:r>
          </a:p>
        </p:txBody>
      </p:sp>
    </p:spTree>
    <p:extLst>
      <p:ext uri="{BB962C8B-B14F-4D97-AF65-F5344CB8AC3E}">
        <p14:creationId xmlns:p14="http://schemas.microsoft.com/office/powerpoint/2010/main" val="3946649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Once the software testing phase is over and no bugs or errors left . Well there will almost always be errors.</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Your software is ready to be released and is deployed in production.</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This is where the it operations and system admins come in, they make sure the application is made available to users.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Shipping the code to </a:t>
            </a:r>
            <a:r>
              <a:rPr lang="en-ZA" sz="1100" b="0" i="0" u="none" strike="noStrike" cap="none" dirty="0">
                <a:solidFill>
                  <a:srgbClr val="000000"/>
                </a:solidFill>
                <a:effectLst/>
                <a:latin typeface="Arial"/>
                <a:ea typeface="Arial"/>
                <a:cs typeface="Arial"/>
                <a:sym typeface="Arial"/>
              </a:rPr>
              <a:t>a server or device</a:t>
            </a:r>
          </a:p>
          <a:p>
            <a:pPr marL="171450" lvl="0" indent="-171450" algn="l" rtl="0">
              <a:spcBef>
                <a:spcPts val="0"/>
              </a:spcBef>
              <a:spcAft>
                <a:spcPts val="0"/>
              </a:spcAft>
            </a:pPr>
            <a:r>
              <a:rPr lang="en-ZA" sz="1100" b="0" i="0" u="none" strike="noStrike" cap="none" dirty="0">
                <a:solidFill>
                  <a:srgbClr val="000000"/>
                </a:solidFill>
                <a:effectLst/>
                <a:latin typeface="Arial"/>
                <a:cs typeface="Arial"/>
                <a:sym typeface="Arial"/>
              </a:rPr>
              <a:t>This can be the website online. App available for download.</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Website – go to a link/</a:t>
            </a:r>
            <a:r>
              <a:rPr lang="en-US" sz="1100" dirty="0" err="1"/>
              <a:t>url</a:t>
            </a:r>
            <a:r>
              <a:rPr lang="en-US" sz="1100" dirty="0"/>
              <a:t>, Desktop app link on a website or Mobile app on the app store</a:t>
            </a:r>
            <a:endParaRPr dirty="0"/>
          </a:p>
        </p:txBody>
      </p:sp>
    </p:spTree>
    <p:extLst>
      <p:ext uri="{BB962C8B-B14F-4D97-AF65-F5344CB8AC3E}">
        <p14:creationId xmlns:p14="http://schemas.microsoft.com/office/powerpoint/2010/main" val="3196199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Once the system is deployed, and customers start using the developed system, following 3 activities occur</a:t>
            </a:r>
          </a:p>
          <a:p>
            <a:pPr lvl="1"/>
            <a:r>
              <a:rPr lang="en-ZA" sz="1100" b="0" i="0" u="none" strike="noStrike" cap="none" dirty="0">
                <a:solidFill>
                  <a:srgbClr val="000000"/>
                </a:solidFill>
                <a:effectLst/>
                <a:latin typeface="Arial"/>
                <a:ea typeface="Arial"/>
                <a:cs typeface="Arial"/>
                <a:sym typeface="Arial"/>
              </a:rPr>
              <a:t>Bug fixing - bugs are reported because of some scenarios which are not tested at all</a:t>
            </a:r>
          </a:p>
          <a:p>
            <a:pPr lvl="1"/>
            <a:r>
              <a:rPr lang="en-ZA" sz="1100" b="0" i="0" u="none" strike="noStrike" cap="none" dirty="0">
                <a:solidFill>
                  <a:srgbClr val="000000"/>
                </a:solidFill>
                <a:effectLst/>
                <a:latin typeface="Arial"/>
                <a:ea typeface="Arial"/>
                <a:cs typeface="Arial"/>
                <a:sym typeface="Arial"/>
              </a:rPr>
              <a:t>Upgrade - Upgrading the application to the newer versions of the Software</a:t>
            </a:r>
          </a:p>
          <a:p>
            <a:pPr lvl="1"/>
            <a:r>
              <a:rPr lang="en-ZA" sz="1100" b="0" i="0" u="none" strike="noStrike" cap="none" dirty="0">
                <a:solidFill>
                  <a:srgbClr val="000000"/>
                </a:solidFill>
                <a:effectLst/>
                <a:latin typeface="Arial"/>
                <a:ea typeface="Arial"/>
                <a:cs typeface="Arial"/>
                <a:sym typeface="Arial"/>
              </a:rPr>
              <a:t>Enhancement - Adding some new features into the existing software</a:t>
            </a:r>
          </a:p>
          <a:p>
            <a:r>
              <a:rPr lang="en-ZA" sz="1100" b="0" i="0" u="none" strike="noStrike" cap="none" dirty="0">
                <a:solidFill>
                  <a:srgbClr val="000000"/>
                </a:solidFill>
                <a:effectLst/>
                <a:latin typeface="Arial"/>
                <a:ea typeface="Arial"/>
                <a:cs typeface="Arial"/>
                <a:sym typeface="Arial"/>
              </a:rPr>
              <a:t>The main focus of this SDLC phase is to ensure that needs continue to be met and that the system continues to perform as per the specification mentioned in the first phase.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5384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always the same stages and order</a:t>
            </a:r>
            <a:endParaRPr dirty="0"/>
          </a:p>
        </p:txBody>
      </p:sp>
    </p:spTree>
    <p:extLst>
      <p:ext uri="{BB962C8B-B14F-4D97-AF65-F5344CB8AC3E}">
        <p14:creationId xmlns:p14="http://schemas.microsoft.com/office/powerpoint/2010/main" val="147158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The most simple, traditional and well-known methodology is the waterfall model</a:t>
            </a:r>
          </a:p>
          <a:p>
            <a:r>
              <a:rPr lang="en-ZA" sz="1100" b="0" i="0" u="none" strike="noStrike" cap="none" dirty="0">
                <a:solidFill>
                  <a:srgbClr val="000000"/>
                </a:solidFill>
                <a:effectLst/>
                <a:latin typeface="Arial"/>
                <a:ea typeface="Arial"/>
                <a:cs typeface="Arial"/>
                <a:sym typeface="Arial"/>
              </a:rPr>
              <a:t>It’s a cascade style model in which you need to complete each phase before proceeding to the next one.</a:t>
            </a:r>
          </a:p>
          <a:p>
            <a:r>
              <a:rPr lang="en-ZA" sz="1100" b="0" i="0" u="none" strike="noStrike" cap="none" dirty="0">
                <a:solidFill>
                  <a:srgbClr val="000000"/>
                </a:solidFill>
                <a:effectLst/>
                <a:latin typeface="Arial"/>
                <a:ea typeface="Arial"/>
                <a:cs typeface="Arial"/>
                <a:sym typeface="Arial"/>
              </a:rPr>
              <a:t>In this SDLC model, the outcome of one phase acts as the input for the next phase.</a:t>
            </a:r>
          </a:p>
          <a:p>
            <a:r>
              <a:rPr lang="en-ZA" sz="1100" b="0" i="0" u="none" strike="noStrike" cap="none" dirty="0">
                <a:solidFill>
                  <a:srgbClr val="000000"/>
                </a:solidFill>
                <a:effectLst/>
                <a:latin typeface="Arial"/>
                <a:ea typeface="Arial"/>
                <a:cs typeface="Arial"/>
                <a:sym typeface="Arial"/>
              </a:rPr>
              <a:t>This model is documentation-intensive, </a:t>
            </a:r>
          </a:p>
          <a:p>
            <a:pPr lvl="1"/>
            <a:r>
              <a:rPr lang="en-ZA" sz="1100" b="0" i="0" u="none" strike="noStrike" cap="none" dirty="0">
                <a:solidFill>
                  <a:srgbClr val="000000"/>
                </a:solidFill>
                <a:effectLst/>
                <a:latin typeface="Arial"/>
                <a:ea typeface="Arial"/>
                <a:cs typeface="Arial"/>
                <a:sym typeface="Arial"/>
              </a:rPr>
              <a:t>the previous phase will dictate what happens in the next phase</a:t>
            </a:r>
          </a:p>
          <a:p>
            <a:pPr lvl="2"/>
            <a:endParaRPr lang="en-ZA" sz="1100" b="0" i="0" u="none" strike="noStrike" cap="none" dirty="0">
              <a:solidFill>
                <a:srgbClr val="000000"/>
              </a:solidFill>
              <a:effectLst/>
              <a:latin typeface="Arial"/>
              <a:ea typeface="Arial"/>
              <a:cs typeface="Arial"/>
              <a:sym typeface="Arial"/>
            </a:endParaRPr>
          </a:p>
          <a:p>
            <a:pPr fontAlgn="base"/>
            <a:r>
              <a:rPr lang="en-ZA" sz="1100" b="1" i="0" u="none" strike="noStrike" cap="none" dirty="0">
                <a:solidFill>
                  <a:srgbClr val="000000"/>
                </a:solidFill>
                <a:effectLst/>
                <a:latin typeface="Arial"/>
                <a:ea typeface="Arial"/>
                <a:cs typeface="Arial"/>
                <a:sym typeface="Arial"/>
              </a:rPr>
              <a:t>Pros</a:t>
            </a:r>
          </a:p>
          <a:p>
            <a:pPr lvl="1" fontAlgn="base"/>
            <a:r>
              <a:rPr lang="en-ZA" sz="1100" b="0" i="0" u="none" strike="noStrike" cap="none" dirty="0">
                <a:solidFill>
                  <a:srgbClr val="000000"/>
                </a:solidFill>
                <a:effectLst/>
                <a:latin typeface="Arial"/>
                <a:ea typeface="Arial"/>
                <a:cs typeface="Arial"/>
                <a:sym typeface="Arial"/>
              </a:rPr>
              <a:t>It has easy to understand milestones.</a:t>
            </a:r>
          </a:p>
          <a:p>
            <a:pPr lvl="1" fontAlgn="base"/>
            <a:r>
              <a:rPr lang="en-ZA" sz="1100" b="0" i="0" u="none" strike="noStrike" cap="none" dirty="0">
                <a:solidFill>
                  <a:srgbClr val="000000"/>
                </a:solidFill>
                <a:effectLst/>
                <a:latin typeface="Arial"/>
                <a:ea typeface="Arial"/>
                <a:cs typeface="Arial"/>
                <a:sym typeface="Arial"/>
              </a:rPr>
              <a:t>Management is simplified due to the model’s rigidity, meaning that processes and results are well documented for each phase.</a:t>
            </a:r>
          </a:p>
          <a:p>
            <a:pPr lvl="1" fontAlgn="base"/>
            <a:r>
              <a:rPr lang="en-ZA" sz="1100" b="0" i="0" u="none" strike="noStrike" cap="none" dirty="0">
                <a:solidFill>
                  <a:srgbClr val="000000"/>
                </a:solidFill>
                <a:effectLst/>
                <a:latin typeface="Arial"/>
                <a:ea typeface="Arial"/>
                <a:cs typeface="Arial"/>
                <a:sym typeface="Arial"/>
              </a:rPr>
              <a:t>Great for the smaller projects where requirements are clear.</a:t>
            </a:r>
          </a:p>
          <a:p>
            <a:pPr fontAlgn="base"/>
            <a:r>
              <a:rPr lang="en-ZA" sz="1100" b="1" i="0" u="none" strike="noStrike" cap="none" dirty="0">
                <a:solidFill>
                  <a:srgbClr val="000000"/>
                </a:solidFill>
                <a:effectLst/>
                <a:latin typeface="Arial"/>
                <a:ea typeface="Arial"/>
                <a:cs typeface="Arial"/>
                <a:sym typeface="Arial"/>
              </a:rPr>
              <a:t>Cons</a:t>
            </a:r>
          </a:p>
          <a:p>
            <a:pPr lvl="1" fontAlgn="base"/>
            <a:r>
              <a:rPr lang="en-ZA" sz="1100" b="0" i="0" u="none" strike="noStrike" cap="none" dirty="0">
                <a:solidFill>
                  <a:srgbClr val="000000"/>
                </a:solidFill>
                <a:effectLst/>
                <a:latin typeface="Arial"/>
                <a:ea typeface="Arial"/>
                <a:cs typeface="Arial"/>
                <a:sym typeface="Arial"/>
              </a:rPr>
              <a:t>High risk and uncertainty as requirements may be incomplete or change over time. The latter makes it a poor model for long and ongoing projects.</a:t>
            </a:r>
          </a:p>
          <a:p>
            <a:pPr lvl="1" fontAlgn="base"/>
            <a:r>
              <a:rPr lang="en-ZA" sz="1100" b="0" i="0" u="none" strike="noStrike" cap="none" dirty="0">
                <a:solidFill>
                  <a:srgbClr val="000000"/>
                </a:solidFill>
                <a:effectLst/>
                <a:latin typeface="Arial"/>
                <a:ea typeface="Arial"/>
                <a:cs typeface="Arial"/>
                <a:sym typeface="Arial"/>
              </a:rPr>
              <a:t>Unfortunately, the software isn’t ready until the final phase.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82939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422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Here, you don’t need a full set of requirements as compared to the waterfall model, but only a limited set of your product. </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So, the iterative nature of this model means that you will slowly expand these requirements on each cycle until you have a finished product.</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 In addition, rigorous testing and validation of each software cycle represents an essential activity of this model. </a:t>
            </a:r>
          </a:p>
          <a:p>
            <a:pPr marL="171450" lvl="0" indent="-171450" algn="l" rtl="0">
              <a:spcBef>
                <a:spcPts val="0"/>
              </a:spcBef>
              <a:spcAft>
                <a:spcPts val="0"/>
              </a:spcAft>
            </a:pPr>
            <a:endParaRPr lang="en-Z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038903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ZA" sz="1100" b="1" i="0" u="none" strike="noStrike" cap="none" dirty="0">
                <a:solidFill>
                  <a:srgbClr val="000000"/>
                </a:solidFill>
                <a:effectLst/>
                <a:latin typeface="Arial"/>
                <a:ea typeface="Arial"/>
                <a:cs typeface="Arial"/>
                <a:sym typeface="Arial"/>
              </a:rPr>
              <a:t>Pros</a:t>
            </a:r>
          </a:p>
          <a:p>
            <a:pPr lvl="1" fontAlgn="base"/>
            <a:r>
              <a:rPr lang="en-ZA" sz="1100" b="0" i="0" u="none" strike="noStrike" cap="none" dirty="0">
                <a:solidFill>
                  <a:srgbClr val="000000"/>
                </a:solidFill>
                <a:effectLst/>
                <a:latin typeface="Arial"/>
                <a:ea typeface="Arial"/>
                <a:cs typeface="Arial"/>
                <a:sym typeface="Arial"/>
              </a:rPr>
              <a:t>The iterative model allows for parallel development as well as for an easy adjustment to changing requirements.</a:t>
            </a:r>
          </a:p>
          <a:p>
            <a:pPr lvl="1" fontAlgn="base"/>
            <a:r>
              <a:rPr lang="en-ZA" sz="1100" b="0" i="0" u="none" strike="noStrike" cap="none" dirty="0">
                <a:solidFill>
                  <a:srgbClr val="000000"/>
                </a:solidFill>
                <a:effectLst/>
                <a:latin typeface="Arial"/>
                <a:ea typeface="Arial"/>
                <a:cs typeface="Arial"/>
                <a:sym typeface="Arial"/>
              </a:rPr>
              <a:t>The shorter the iteration, the easier the testing and debugging stages are. This allows you to discover and deal with potential defects early on.</a:t>
            </a:r>
          </a:p>
          <a:p>
            <a:pPr lvl="1" fontAlgn="base"/>
            <a:r>
              <a:rPr lang="en-ZA" sz="1100" b="0" i="0" u="none" strike="noStrike" cap="none" dirty="0">
                <a:solidFill>
                  <a:srgbClr val="000000"/>
                </a:solidFill>
                <a:effectLst/>
                <a:latin typeface="Arial"/>
                <a:ea typeface="Arial"/>
                <a:cs typeface="Arial"/>
                <a:sym typeface="Arial"/>
              </a:rPr>
              <a:t>Client feedback is based on working products rather than technical specifications.</a:t>
            </a:r>
          </a:p>
          <a:p>
            <a:pPr fontAlgn="base"/>
            <a:r>
              <a:rPr lang="en-ZA" sz="1100" b="1" i="0" u="none" strike="noStrike" cap="none" dirty="0">
                <a:solidFill>
                  <a:srgbClr val="000000"/>
                </a:solidFill>
                <a:effectLst/>
                <a:latin typeface="Arial"/>
                <a:ea typeface="Arial"/>
                <a:cs typeface="Arial"/>
                <a:sym typeface="Arial"/>
              </a:rPr>
              <a:t>Cons</a:t>
            </a:r>
          </a:p>
          <a:p>
            <a:pPr lvl="1" fontAlgn="base"/>
            <a:r>
              <a:rPr lang="en-ZA" sz="1100" b="0" i="0" u="none" strike="noStrike" cap="none" dirty="0">
                <a:solidFill>
                  <a:srgbClr val="000000"/>
                </a:solidFill>
                <a:effectLst/>
                <a:latin typeface="Arial"/>
                <a:ea typeface="Arial"/>
                <a:cs typeface="Arial"/>
                <a:sym typeface="Arial"/>
              </a:rPr>
              <a:t>It can be difficult to decide on an end date for your project as you could keep on iterating through your requirements. </a:t>
            </a:r>
          </a:p>
          <a:p>
            <a:pPr lvl="1" fontAlgn="base"/>
            <a:r>
              <a:rPr lang="en-ZA" sz="1100" b="0" i="0" u="none" strike="noStrike" cap="none" dirty="0">
                <a:solidFill>
                  <a:srgbClr val="000000"/>
                </a:solidFill>
                <a:effectLst/>
                <a:latin typeface="Arial"/>
                <a:ea typeface="Arial"/>
                <a:cs typeface="Arial"/>
                <a:sym typeface="Arial"/>
              </a:rPr>
              <a:t>This model is more difficult to manage and more resource intensive. Consequently, this makes it unsuitable for smaller projects.</a:t>
            </a:r>
          </a:p>
          <a:p>
            <a:pPr lvl="1" fontAlgn="base"/>
            <a:r>
              <a:rPr lang="en-ZA" sz="1100" b="0" i="0" u="none" strike="noStrike" cap="none" dirty="0">
                <a:solidFill>
                  <a:srgbClr val="000000"/>
                </a:solidFill>
                <a:effectLst/>
                <a:latin typeface="Arial"/>
                <a:ea typeface="Arial"/>
                <a:cs typeface="Arial"/>
                <a:sym typeface="Arial"/>
              </a:rPr>
              <a:t>Software engineers may encounter issues with the architecture or design as not all requirements are anticipated ahead of time.</a:t>
            </a:r>
          </a:p>
          <a:p>
            <a:endParaRPr lang="en-US" dirty="0"/>
          </a:p>
        </p:txBody>
      </p:sp>
    </p:spTree>
    <p:extLst>
      <p:ext uri="{BB962C8B-B14F-4D97-AF65-F5344CB8AC3E}">
        <p14:creationId xmlns:p14="http://schemas.microsoft.com/office/powerpoint/2010/main" val="1245819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endParaRPr lang="en-ZA"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015057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Agile also takes a more iterative approach. </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Rather than following a linear process, you create your product through several iterations until the client is satisfied with the end result. </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Each iteration, known as a “sprint”, aims to deliver a set of features requested by the client, which he or she can directly give feedback on afterwards. </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	and each iteration lasts from one to three weeks.</a:t>
            </a:r>
          </a:p>
        </p:txBody>
      </p:sp>
    </p:spTree>
    <p:extLst>
      <p:ext uri="{BB962C8B-B14F-4D97-AF65-F5344CB8AC3E}">
        <p14:creationId xmlns:p14="http://schemas.microsoft.com/office/powerpoint/2010/main" val="1217416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ZA" sz="1100" b="1" i="0" u="none" strike="noStrike" cap="none" dirty="0">
                <a:solidFill>
                  <a:srgbClr val="000000"/>
                </a:solidFill>
                <a:effectLst/>
                <a:latin typeface="Arial"/>
                <a:ea typeface="Arial"/>
                <a:cs typeface="Arial"/>
                <a:sym typeface="Arial"/>
              </a:rPr>
              <a:t>Pros</a:t>
            </a:r>
          </a:p>
          <a:p>
            <a:pPr lvl="1" fontAlgn="base"/>
            <a:r>
              <a:rPr lang="en-ZA" sz="1100" b="0" i="0" u="none" strike="noStrike" cap="none" dirty="0">
                <a:solidFill>
                  <a:srgbClr val="000000"/>
                </a:solidFill>
                <a:effectLst/>
                <a:latin typeface="Arial"/>
                <a:ea typeface="Arial"/>
                <a:cs typeface="Arial"/>
                <a:sym typeface="Arial"/>
              </a:rPr>
              <a:t>Due to its iterative nature, risk is minimised as the model can adapt to changing requirements.</a:t>
            </a:r>
          </a:p>
          <a:p>
            <a:pPr lvl="1" fontAlgn="base"/>
            <a:r>
              <a:rPr lang="en-ZA" sz="1100" b="0" i="0" u="none" strike="noStrike" cap="none" dirty="0">
                <a:solidFill>
                  <a:srgbClr val="000000"/>
                </a:solidFill>
                <a:effectLst/>
                <a:latin typeface="Arial"/>
                <a:ea typeface="Arial"/>
                <a:cs typeface="Arial"/>
                <a:sym typeface="Arial"/>
              </a:rPr>
              <a:t>There is a quick release of the first product version.</a:t>
            </a:r>
          </a:p>
          <a:p>
            <a:pPr lvl="1" fontAlgn="base"/>
            <a:r>
              <a:rPr lang="en-ZA" sz="1100" b="0" i="0" u="none" strike="noStrike" cap="none" dirty="0">
                <a:solidFill>
                  <a:srgbClr val="000000"/>
                </a:solidFill>
                <a:effectLst/>
                <a:latin typeface="Arial"/>
                <a:ea typeface="Arial"/>
                <a:cs typeface="Arial"/>
                <a:sym typeface="Arial"/>
              </a:rPr>
              <a:t>It requires little to no planning.</a:t>
            </a:r>
          </a:p>
          <a:p>
            <a:pPr lvl="1" fontAlgn="base"/>
            <a:r>
              <a:rPr lang="en-ZA" sz="1100" b="0" i="0" u="none" strike="noStrike" cap="none" dirty="0">
                <a:solidFill>
                  <a:srgbClr val="000000"/>
                </a:solidFill>
                <a:effectLst/>
                <a:latin typeface="Arial"/>
                <a:ea typeface="Arial"/>
                <a:cs typeface="Arial"/>
                <a:sym typeface="Arial"/>
              </a:rPr>
              <a:t>Agile represents a more realistic approach to software development. </a:t>
            </a:r>
          </a:p>
          <a:p>
            <a:pPr fontAlgn="base"/>
            <a:r>
              <a:rPr lang="en-ZA" sz="1100" b="1" i="0" u="none" strike="noStrike" cap="none" dirty="0">
                <a:solidFill>
                  <a:srgbClr val="000000"/>
                </a:solidFill>
                <a:effectLst/>
                <a:latin typeface="Arial"/>
                <a:ea typeface="Arial"/>
                <a:cs typeface="Arial"/>
                <a:sym typeface="Arial"/>
              </a:rPr>
              <a:t>Cons</a:t>
            </a:r>
          </a:p>
          <a:p>
            <a:pPr lvl="1" fontAlgn="base"/>
            <a:r>
              <a:rPr lang="en-ZA" sz="1100" b="0" i="0" u="none" strike="noStrike" cap="none" dirty="0">
                <a:solidFill>
                  <a:srgbClr val="000000"/>
                </a:solidFill>
                <a:effectLst/>
                <a:latin typeface="Arial"/>
                <a:ea typeface="Arial"/>
                <a:cs typeface="Arial"/>
                <a:sym typeface="Arial"/>
              </a:rPr>
              <a:t>It can be hard to estimate the final cost and project length due to ongoing changes and an unclear outcome.</a:t>
            </a:r>
          </a:p>
          <a:p>
            <a:pPr lvl="1" fontAlgn="base"/>
            <a:r>
              <a:rPr lang="en-ZA" sz="1100" b="0" i="0" u="none" strike="noStrike" cap="none" dirty="0">
                <a:solidFill>
                  <a:srgbClr val="000000"/>
                </a:solidFill>
                <a:effectLst/>
                <a:latin typeface="Arial"/>
                <a:ea typeface="Arial"/>
                <a:cs typeface="Arial"/>
                <a:sym typeface="Arial"/>
              </a:rPr>
              <a:t>There is a lack of proper documentation due to emphasis on a working model, which can make the transfer of technology to new team members quite challenging.</a:t>
            </a:r>
          </a:p>
          <a:p>
            <a:pPr lvl="1" fontAlgn="base"/>
            <a:r>
              <a:rPr lang="en-ZA" sz="1100" b="0" i="0" u="none" strike="noStrike" cap="none" dirty="0">
                <a:solidFill>
                  <a:srgbClr val="000000"/>
                </a:solidFill>
                <a:effectLst/>
                <a:latin typeface="Arial"/>
                <a:ea typeface="Arial"/>
                <a:cs typeface="Arial"/>
                <a:sym typeface="Arial"/>
              </a:rPr>
              <a:t>Not suitable for handling complex dependencies.</a:t>
            </a:r>
          </a:p>
        </p:txBody>
      </p:sp>
    </p:spTree>
    <p:extLst>
      <p:ext uri="{BB962C8B-B14F-4D97-AF65-F5344CB8AC3E}">
        <p14:creationId xmlns:p14="http://schemas.microsoft.com/office/powerpoint/2010/main" val="3008355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Also known as the “validation and verification” model, the V-model is an extension of the waterfall model. </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In this model Verification &amp; Validation goes hand in hand i.e. development and testing goes parallel</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V model and waterfall model are the same except that the test planning and testing start at an early stage in V-Model.</a:t>
            </a:r>
          </a:p>
        </p:txBody>
      </p:sp>
    </p:spTree>
    <p:extLst>
      <p:ext uri="{BB962C8B-B14F-4D97-AF65-F5344CB8AC3E}">
        <p14:creationId xmlns:p14="http://schemas.microsoft.com/office/powerpoint/2010/main" val="1848027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ZA" sz="1100" b="1" i="0" u="none" strike="noStrike" cap="none" dirty="0">
                <a:solidFill>
                  <a:srgbClr val="000000"/>
                </a:solidFill>
                <a:effectLst/>
                <a:latin typeface="Arial"/>
                <a:ea typeface="Arial"/>
                <a:cs typeface="Arial"/>
                <a:sym typeface="Arial"/>
              </a:rPr>
              <a:t>Pros</a:t>
            </a:r>
          </a:p>
          <a:p>
            <a:pPr lvl="1" fontAlgn="base"/>
            <a:r>
              <a:rPr lang="en-ZA" sz="1100" b="0" i="0" u="none" strike="noStrike" cap="none" dirty="0">
                <a:solidFill>
                  <a:srgbClr val="000000"/>
                </a:solidFill>
                <a:effectLst/>
                <a:latin typeface="Arial"/>
                <a:ea typeface="Arial"/>
                <a:cs typeface="Arial"/>
                <a:sym typeface="Arial"/>
              </a:rPr>
              <a:t>Similar to the waterfall model, it’s easy to manage due to its rigidity. Each phase has specific deliverables and a review process.</a:t>
            </a:r>
          </a:p>
          <a:p>
            <a:pPr lvl="1" fontAlgn="base"/>
            <a:r>
              <a:rPr lang="en-ZA" sz="1100" b="0" i="0" u="none" strike="noStrike" cap="none" dirty="0">
                <a:solidFill>
                  <a:srgbClr val="000000"/>
                </a:solidFill>
                <a:effectLst/>
                <a:latin typeface="Arial"/>
                <a:ea typeface="Arial"/>
                <a:cs typeface="Arial"/>
                <a:sym typeface="Arial"/>
              </a:rPr>
              <a:t>Compared to the waterfall model, it tends to be faster and less costly due to its early testing, thus eliminating defects in the product early on.</a:t>
            </a:r>
          </a:p>
          <a:p>
            <a:pPr lvl="1" fontAlgn="base"/>
            <a:r>
              <a:rPr lang="en-ZA" sz="1100" b="0" i="0" u="none" strike="noStrike" cap="none" dirty="0">
                <a:solidFill>
                  <a:srgbClr val="000000"/>
                </a:solidFill>
                <a:effectLst/>
                <a:latin typeface="Arial"/>
                <a:ea typeface="Arial"/>
                <a:cs typeface="Arial"/>
                <a:sym typeface="Arial"/>
              </a:rPr>
              <a:t>Similarly, it is best used in smaller projects where requirements are static and clear.</a:t>
            </a:r>
          </a:p>
          <a:p>
            <a:pPr fontAlgn="base"/>
            <a:r>
              <a:rPr lang="en-ZA" sz="1100" b="1" i="0" u="none" strike="noStrike" cap="none" dirty="0">
                <a:solidFill>
                  <a:srgbClr val="000000"/>
                </a:solidFill>
                <a:effectLst/>
                <a:latin typeface="Arial"/>
                <a:ea typeface="Arial"/>
                <a:cs typeface="Arial"/>
                <a:sym typeface="Arial"/>
              </a:rPr>
              <a:t>Cons</a:t>
            </a:r>
          </a:p>
          <a:p>
            <a:pPr lvl="1" fontAlgn="base"/>
            <a:r>
              <a:rPr lang="en-ZA" sz="1100" b="0" i="0" u="none" strike="noStrike" cap="none" dirty="0">
                <a:solidFill>
                  <a:srgbClr val="000000"/>
                </a:solidFill>
                <a:effectLst/>
                <a:latin typeface="Arial"/>
                <a:ea typeface="Arial"/>
                <a:cs typeface="Arial"/>
                <a:sym typeface="Arial"/>
              </a:rPr>
              <a:t>Unfortunately, V-model suffers from many of the same issues as waterfall :</a:t>
            </a:r>
          </a:p>
          <a:p>
            <a:pPr lvl="2" fontAlgn="base"/>
            <a:r>
              <a:rPr lang="en-ZA" sz="1100" b="0" i="0" u="none" strike="noStrike" cap="none" dirty="0">
                <a:solidFill>
                  <a:srgbClr val="000000"/>
                </a:solidFill>
                <a:effectLst/>
                <a:latin typeface="Arial"/>
                <a:ea typeface="Arial"/>
                <a:cs typeface="Arial"/>
                <a:sym typeface="Arial"/>
              </a:rPr>
              <a:t>High risk and uncertainty from changing requirements,</a:t>
            </a:r>
          </a:p>
          <a:p>
            <a:pPr lvl="2" fontAlgn="base"/>
            <a:r>
              <a:rPr lang="en-ZA" sz="1100" b="0" i="0" u="none" strike="noStrike" cap="none" dirty="0">
                <a:solidFill>
                  <a:srgbClr val="000000"/>
                </a:solidFill>
                <a:effectLst/>
                <a:latin typeface="Arial"/>
                <a:ea typeface="Arial"/>
                <a:cs typeface="Arial"/>
                <a:sym typeface="Arial"/>
              </a:rPr>
              <a:t>Lack of flexibility,</a:t>
            </a:r>
          </a:p>
          <a:p>
            <a:pPr lvl="2" fontAlgn="base"/>
            <a:r>
              <a:rPr lang="en-ZA" sz="1100" b="0" i="0" u="none" strike="noStrike" cap="none" dirty="0">
                <a:solidFill>
                  <a:srgbClr val="000000"/>
                </a:solidFill>
                <a:effectLst/>
                <a:latin typeface="Arial"/>
                <a:ea typeface="Arial"/>
                <a:cs typeface="Arial"/>
                <a:sym typeface="Arial"/>
              </a:rPr>
              <a:t>Unsuitability for large complex projects, and</a:t>
            </a:r>
          </a:p>
          <a:p>
            <a:pPr lvl="2" fontAlgn="base"/>
            <a:r>
              <a:rPr lang="en-ZA" sz="1100" b="0" i="0" u="none" strike="noStrike" cap="none" dirty="0">
                <a:solidFill>
                  <a:srgbClr val="000000"/>
                </a:solidFill>
                <a:effectLst/>
                <a:latin typeface="Arial"/>
                <a:ea typeface="Arial"/>
                <a:cs typeface="Arial"/>
                <a:sym typeface="Arial"/>
              </a:rPr>
              <a:t>No ready to use product until the final phase.</a:t>
            </a:r>
          </a:p>
        </p:txBody>
      </p:sp>
    </p:spTree>
    <p:extLst>
      <p:ext uri="{BB962C8B-B14F-4D97-AF65-F5344CB8AC3E}">
        <p14:creationId xmlns:p14="http://schemas.microsoft.com/office/powerpoint/2010/main" val="1773087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ZA" sz="1100" b="0" i="0" u="none" strike="noStrike" cap="none" dirty="0">
              <a:solidFill>
                <a:srgbClr val="000000"/>
              </a:solidFill>
              <a:effectLst/>
              <a:latin typeface="Arial"/>
              <a:ea typeface="Arial"/>
              <a:cs typeface="Arial"/>
              <a:sym typeface="Arial"/>
            </a:endParaRPr>
          </a:p>
          <a:p>
            <a:pPr fontAlgn="base"/>
            <a:r>
              <a:rPr lang="en-ZA" sz="1100" b="0" i="0" u="none" strike="noStrike" cap="none" dirty="0">
                <a:solidFill>
                  <a:srgbClr val="000000"/>
                </a:solidFill>
                <a:effectLst/>
                <a:latin typeface="Arial"/>
                <a:ea typeface="Arial"/>
                <a:cs typeface="Arial"/>
                <a:sym typeface="Arial"/>
              </a:rPr>
              <a:t>The spiral model combines the idea of iterative development with the systematic, controlled aspects of the waterfall model</a:t>
            </a:r>
          </a:p>
          <a:p>
            <a:pPr fontAlgn="base"/>
            <a:r>
              <a:rPr lang="en-ZA" sz="1100" b="0" i="0" u="none" strike="noStrike" cap="none" dirty="0">
                <a:solidFill>
                  <a:srgbClr val="000000"/>
                </a:solidFill>
                <a:effectLst/>
                <a:latin typeface="Arial"/>
                <a:ea typeface="Arial"/>
                <a:cs typeface="Arial"/>
                <a:sym typeface="Arial"/>
              </a:rPr>
              <a:t>Spiral model phases are followed in the iterations. </a:t>
            </a:r>
          </a:p>
          <a:p>
            <a:pPr fontAlgn="base"/>
            <a:r>
              <a:rPr lang="en-ZA" sz="1100" b="0" i="0" u="none" strike="noStrike" cap="none" dirty="0">
                <a:solidFill>
                  <a:srgbClr val="000000"/>
                </a:solidFill>
                <a:effectLst/>
                <a:latin typeface="Arial"/>
                <a:ea typeface="Arial"/>
                <a:cs typeface="Arial"/>
                <a:sym typeface="Arial"/>
              </a:rPr>
              <a:t>The loops in the model represent the phase of the SDLC process </a:t>
            </a:r>
          </a:p>
          <a:p>
            <a:pPr fontAlgn="base"/>
            <a:r>
              <a:rPr lang="en-ZA" sz="1100" b="0" i="0" u="none" strike="noStrike" cap="none" dirty="0">
                <a:solidFill>
                  <a:srgbClr val="000000"/>
                </a:solidFill>
                <a:effectLst/>
                <a:latin typeface="Arial"/>
                <a:ea typeface="Arial"/>
                <a:cs typeface="Arial"/>
                <a:sym typeface="Arial"/>
              </a:rPr>
              <a:t>i.e. the innermost loop is of requirement gathering &amp; analysis which follows the Planning, Risk analysis, development, and evaluation. </a:t>
            </a:r>
          </a:p>
          <a:p>
            <a:pPr fontAlgn="base"/>
            <a:r>
              <a:rPr lang="en-ZA" sz="1100" b="0" i="0" u="none" strike="noStrike" cap="none" dirty="0">
                <a:solidFill>
                  <a:srgbClr val="000000"/>
                </a:solidFill>
                <a:effectLst/>
                <a:latin typeface="Arial"/>
                <a:ea typeface="Arial"/>
                <a:cs typeface="Arial"/>
                <a:sym typeface="Arial"/>
              </a:rPr>
              <a:t>Next loop is Designing followed by Implementation &amp; then testing.</a:t>
            </a:r>
          </a:p>
          <a:p>
            <a:pPr fontAlgn="base"/>
            <a:endParaRPr lang="en-ZA" sz="1100" b="0" i="0" u="none" strike="noStrike" cap="none" dirty="0">
              <a:solidFill>
                <a:srgbClr val="000000"/>
              </a:solidFill>
              <a:effectLst/>
              <a:latin typeface="Arial"/>
              <a:ea typeface="Arial"/>
              <a:cs typeface="Arial"/>
              <a:sym typeface="Arial"/>
            </a:endParaRPr>
          </a:p>
          <a:p>
            <a:pPr fontAlgn="base"/>
            <a:r>
              <a:rPr lang="en-ZA" sz="1100" b="0" i="0" u="none" strike="noStrike" cap="none" dirty="0">
                <a:solidFill>
                  <a:srgbClr val="000000"/>
                </a:solidFill>
                <a:effectLst/>
                <a:latin typeface="Arial"/>
                <a:ea typeface="Arial"/>
                <a:cs typeface="Arial"/>
                <a:sym typeface="Arial"/>
              </a:rPr>
              <a:t>The loops allows for incremental releases and refinements of the software product through iterations around the spiral. </a:t>
            </a:r>
          </a:p>
          <a:p>
            <a:pPr fontAlgn="base"/>
            <a:r>
              <a:rPr lang="en-ZA" sz="1100" b="0" i="0" u="none" strike="noStrike" cap="none" dirty="0">
                <a:solidFill>
                  <a:srgbClr val="000000"/>
                </a:solidFill>
                <a:effectLst/>
                <a:latin typeface="Arial"/>
                <a:ea typeface="Arial"/>
                <a:cs typeface="Arial"/>
                <a:sym typeface="Arial"/>
              </a:rPr>
              <a:t>The spiral model has a strong focus on risk assessment and minimising said risk.</a:t>
            </a:r>
          </a:p>
          <a:p>
            <a:pPr fontAlgn="base"/>
            <a:endParaRPr lang="en-ZA" sz="1100" b="0" i="0" u="none" strike="noStrike" cap="none" dirty="0">
              <a:solidFill>
                <a:srgbClr val="000000"/>
              </a:solidFill>
              <a:effectLst/>
              <a:latin typeface="Arial"/>
              <a:cs typeface="Arial"/>
              <a:sym typeface="Arial"/>
            </a:endParaRPr>
          </a:p>
          <a:p>
            <a:pPr fontAlgn="base"/>
            <a:r>
              <a:rPr lang="en-ZA" sz="1100" b="1" i="0" u="none" strike="noStrike" cap="none" dirty="0">
                <a:solidFill>
                  <a:srgbClr val="000000"/>
                </a:solidFill>
                <a:effectLst/>
                <a:latin typeface="Arial"/>
                <a:ea typeface="Arial"/>
                <a:cs typeface="Arial"/>
                <a:sym typeface="Arial"/>
              </a:rPr>
              <a:t>Pros</a:t>
            </a:r>
          </a:p>
          <a:p>
            <a:pPr lvl="1" fontAlgn="base"/>
            <a:r>
              <a:rPr lang="en-ZA" sz="1100" b="0" i="0" u="none" strike="noStrike" cap="none" dirty="0">
                <a:solidFill>
                  <a:srgbClr val="000000"/>
                </a:solidFill>
                <a:effectLst/>
                <a:latin typeface="Arial"/>
                <a:ea typeface="Arial"/>
                <a:cs typeface="Arial"/>
                <a:sym typeface="Arial"/>
              </a:rPr>
              <a:t>Due to its iterative nature, the earlier a working prototype is created, the sooner clients can provide feedback. Consequently, the model is also accommodative to changing requirements.</a:t>
            </a:r>
          </a:p>
          <a:p>
            <a:pPr lvl="1" fontAlgn="base"/>
            <a:r>
              <a:rPr lang="en-ZA" sz="1100" b="0" i="0" u="none" strike="noStrike" cap="none" dirty="0">
                <a:solidFill>
                  <a:srgbClr val="000000"/>
                </a:solidFill>
                <a:effectLst/>
                <a:latin typeface="Arial"/>
                <a:ea typeface="Arial"/>
                <a:cs typeface="Arial"/>
                <a:sym typeface="Arial"/>
              </a:rPr>
              <a:t>Development can be divided into smaller parts, with the most risky ones being developed early on in order to manage and mitigate risk.</a:t>
            </a:r>
          </a:p>
          <a:p>
            <a:pPr lvl="1" fontAlgn="base"/>
            <a:r>
              <a:rPr lang="en-ZA" sz="1100" b="0" i="0" u="none" strike="noStrike" cap="none" dirty="0">
                <a:solidFill>
                  <a:srgbClr val="000000"/>
                </a:solidFill>
                <a:effectLst/>
                <a:latin typeface="Arial"/>
                <a:ea typeface="Arial"/>
                <a:cs typeface="Arial"/>
                <a:sym typeface="Arial"/>
              </a:rPr>
              <a:t>Processes are well documented.</a:t>
            </a:r>
          </a:p>
          <a:p>
            <a:pPr fontAlgn="base"/>
            <a:r>
              <a:rPr lang="en-ZA" sz="1100" b="1" i="0" u="none" strike="noStrike" cap="none" dirty="0">
                <a:solidFill>
                  <a:srgbClr val="000000"/>
                </a:solidFill>
                <a:effectLst/>
                <a:latin typeface="Arial"/>
                <a:ea typeface="Arial"/>
                <a:cs typeface="Arial"/>
                <a:sym typeface="Arial"/>
              </a:rPr>
              <a:t>Cons</a:t>
            </a:r>
          </a:p>
          <a:p>
            <a:pPr lvl="1" fontAlgn="base"/>
            <a:r>
              <a:rPr lang="en-ZA" sz="1100" b="0" i="0" u="none" strike="noStrike" cap="none" dirty="0">
                <a:solidFill>
                  <a:srgbClr val="000000"/>
                </a:solidFill>
                <a:effectLst/>
                <a:latin typeface="Arial"/>
                <a:ea typeface="Arial"/>
                <a:cs typeface="Arial"/>
                <a:sym typeface="Arial"/>
              </a:rPr>
              <a:t>The spiral model is unsuitable and expensive for small or low risk projects.</a:t>
            </a:r>
          </a:p>
          <a:p>
            <a:pPr lvl="1"/>
            <a:r>
              <a:rPr lang="en-ZA" sz="1100" b="0" i="0" u="none" strike="noStrike" cap="none" dirty="0">
                <a:solidFill>
                  <a:srgbClr val="000000"/>
                </a:solidFill>
                <a:effectLst/>
                <a:latin typeface="Arial"/>
                <a:ea typeface="Arial"/>
                <a:cs typeface="Arial"/>
                <a:sym typeface="Arial"/>
              </a:rPr>
              <a:t>The cost can be high as it might take a large number of iterations which can lead to high time to reach the final product.</a:t>
            </a:r>
          </a:p>
          <a:p>
            <a:pPr lvl="1" fontAlgn="base"/>
            <a:r>
              <a:rPr lang="en-ZA" sz="1100" b="0" i="0" u="none" strike="noStrike" cap="none" dirty="0">
                <a:solidFill>
                  <a:srgbClr val="000000"/>
                </a:solidFill>
                <a:effectLst/>
                <a:latin typeface="Arial"/>
                <a:ea typeface="Arial"/>
                <a:cs typeface="Arial"/>
                <a:sym typeface="Arial"/>
              </a:rPr>
              <a:t>Excessive documentation is required in many phases.</a:t>
            </a:r>
          </a:p>
          <a:p>
            <a:pPr fontAlgn="base"/>
            <a:endParaRPr dirty="0"/>
          </a:p>
        </p:txBody>
      </p:sp>
    </p:spTree>
    <p:extLst>
      <p:ext uri="{BB962C8B-B14F-4D97-AF65-F5344CB8AC3E}">
        <p14:creationId xmlns:p14="http://schemas.microsoft.com/office/powerpoint/2010/main" val="2939955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ZA" sz="1100" b="0" i="0" u="none" strike="noStrike" cap="none" dirty="0">
                <a:solidFill>
                  <a:srgbClr val="000000"/>
                </a:solidFill>
                <a:effectLst/>
                <a:latin typeface="Arial"/>
                <a:ea typeface="Arial"/>
                <a:cs typeface="Arial"/>
                <a:sym typeface="Arial"/>
              </a:rPr>
              <a:t>SDLC stands Software development life cycle</a:t>
            </a:r>
          </a:p>
          <a:p>
            <a:pPr marL="171450" lvl="0" indent="-171450" algn="l" rtl="0">
              <a:spcBef>
                <a:spcPts val="0"/>
              </a:spcBef>
              <a:spcAft>
                <a:spcPts val="0"/>
              </a:spcAft>
              <a:buFontTx/>
              <a:buChar char="-"/>
            </a:pPr>
            <a:r>
              <a:rPr lang="en-ZA" sz="1100" dirty="0">
                <a:solidFill>
                  <a:schemeClr val="tx1"/>
                </a:solidFill>
              </a:rPr>
              <a:t>It is a systematic process for building software </a:t>
            </a:r>
          </a:p>
          <a:p>
            <a:pPr marL="171450" lvl="0" indent="-171450" algn="l" rtl="0">
              <a:spcBef>
                <a:spcPts val="0"/>
              </a:spcBef>
              <a:spcAft>
                <a:spcPts val="0"/>
              </a:spcAft>
              <a:buFontTx/>
              <a:buChar char="-"/>
            </a:pPr>
            <a:r>
              <a:rPr lang="en-ZA" sz="1100" dirty="0">
                <a:solidFill>
                  <a:schemeClr val="tx1"/>
                </a:solidFill>
              </a:rPr>
              <a:t>It aims to ensures the quality and correctness of the software built</a:t>
            </a:r>
            <a:endParaRPr lang="en-ZA"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buFontTx/>
              <a:buChar char="-"/>
            </a:pPr>
            <a:r>
              <a:rPr lang="en-ZA" sz="1100" b="0" i="0" u="none" strike="noStrike" cap="none" dirty="0">
                <a:solidFill>
                  <a:srgbClr val="000000"/>
                </a:solidFill>
                <a:effectLst/>
                <a:latin typeface="Arial"/>
                <a:ea typeface="Arial"/>
                <a:cs typeface="Arial"/>
                <a:sym typeface="Arial"/>
              </a:rPr>
              <a:t>It can be quite challenging to translate an idea into an actual working application</a:t>
            </a:r>
          </a:p>
          <a:p>
            <a:pPr marL="171450" lvl="0" indent="-171450" algn="l" rtl="0">
              <a:spcBef>
                <a:spcPts val="0"/>
              </a:spcBef>
              <a:spcAft>
                <a:spcPts val="0"/>
              </a:spcAft>
              <a:buFontTx/>
              <a:buChar char="-"/>
            </a:pPr>
            <a:r>
              <a:rPr lang="en-ZA" sz="1100" b="0" i="0" u="none" strike="noStrike" cap="none" dirty="0">
                <a:solidFill>
                  <a:srgbClr val="000000"/>
                </a:solidFill>
                <a:effectLst/>
                <a:latin typeface="Arial"/>
                <a:ea typeface="Arial"/>
                <a:cs typeface="Arial"/>
                <a:sym typeface="Arial"/>
              </a:rPr>
              <a:t>SDLC process is there to help you produce high-quality software that meets customer expectations.</a:t>
            </a:r>
          </a:p>
          <a:p>
            <a:pPr marL="171450" lvl="0" indent="-171450" algn="l" rtl="0">
              <a:spcBef>
                <a:spcPts val="0"/>
              </a:spcBef>
              <a:spcAft>
                <a:spcPts val="0"/>
              </a:spcAft>
              <a:buFontTx/>
              <a:buChar char="-"/>
            </a:pPr>
            <a:r>
              <a:rPr lang="en-ZA" sz="1100" b="0" i="0" u="none" strike="noStrike" cap="none" dirty="0">
                <a:solidFill>
                  <a:srgbClr val="000000"/>
                </a:solidFill>
                <a:effectLst/>
                <a:latin typeface="Arial"/>
                <a:ea typeface="Arial"/>
                <a:cs typeface="Arial"/>
                <a:sym typeface="Arial"/>
              </a:rPr>
              <a:t>It helps decide how to plan, build, and maintain software.</a:t>
            </a:r>
          </a:p>
          <a:p>
            <a:pPr marL="171450" lvl="0" indent="-171450" algn="l" rtl="0">
              <a:spcBef>
                <a:spcPts val="0"/>
              </a:spcBef>
              <a:spcAft>
                <a:spcPts val="0"/>
              </a:spcAft>
              <a:buFontTx/>
              <a:buChar char="-"/>
            </a:pPr>
            <a:r>
              <a:rPr lang="en-ZA" sz="1100" b="0" i="0" u="none" strike="noStrike" cap="none" dirty="0">
                <a:solidFill>
                  <a:srgbClr val="000000"/>
                </a:solidFill>
                <a:effectLst/>
                <a:latin typeface="Arial"/>
                <a:ea typeface="Arial"/>
                <a:cs typeface="Arial"/>
                <a:sym typeface="Arial"/>
              </a:rPr>
              <a:t>also referred to as the Application Development life-cycle</a:t>
            </a:r>
          </a:p>
        </p:txBody>
      </p:sp>
    </p:spTree>
    <p:extLst>
      <p:ext uri="{BB962C8B-B14F-4D97-AF65-F5344CB8AC3E}">
        <p14:creationId xmlns:p14="http://schemas.microsoft.com/office/powerpoint/2010/main" val="2987381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ZA" sz="1100" b="0" i="0" u="none" strike="noStrike" cap="none" dirty="0">
                <a:solidFill>
                  <a:srgbClr val="000000"/>
                </a:solidFill>
                <a:effectLst/>
                <a:latin typeface="Arial"/>
                <a:ea typeface="Arial"/>
                <a:cs typeface="Arial"/>
                <a:sym typeface="Arial"/>
              </a:rPr>
              <a:t>It’s important to remember that there is no one size fits all.</a:t>
            </a:r>
          </a:p>
          <a:p>
            <a:r>
              <a:rPr lang="en-ZA" sz="1100" b="0" i="0" u="none" strike="noStrike" cap="none" dirty="0">
                <a:solidFill>
                  <a:srgbClr val="000000"/>
                </a:solidFill>
                <a:effectLst/>
                <a:latin typeface="Arial"/>
                <a:ea typeface="Arial"/>
                <a:cs typeface="Arial"/>
                <a:sym typeface="Arial"/>
              </a:rPr>
              <a:t>Instead, you should clearly way off the benefits and drawbacks of each model compared to your own needs. </a:t>
            </a:r>
          </a:p>
          <a:p>
            <a:r>
              <a:rPr lang="en-ZA" sz="1100" b="0" i="0" u="none" strike="noStrike" cap="none" dirty="0">
                <a:solidFill>
                  <a:srgbClr val="000000"/>
                </a:solidFill>
                <a:effectLst/>
                <a:latin typeface="Arial"/>
                <a:ea typeface="Arial"/>
                <a:cs typeface="Arial"/>
                <a:sym typeface="Arial"/>
              </a:rPr>
              <a:t>You probably also noticed that several models share similar strengths and weaknesses. </a:t>
            </a:r>
          </a:p>
          <a:p>
            <a:r>
              <a:rPr lang="en-ZA" sz="1100" b="0" i="0" u="none" strike="noStrike" cap="none" dirty="0">
                <a:solidFill>
                  <a:srgbClr val="000000"/>
                </a:solidFill>
                <a:effectLst/>
                <a:latin typeface="Arial"/>
                <a:ea typeface="Arial"/>
                <a:cs typeface="Arial"/>
                <a:sym typeface="Arial"/>
              </a:rPr>
              <a:t>That is because they make use of similar methodologies, such as the iterative or linear approach. </a:t>
            </a:r>
            <a:endParaRPr lang="en-US" dirty="0"/>
          </a:p>
        </p:txBody>
      </p:sp>
    </p:spTree>
    <p:extLst>
      <p:ext uri="{BB962C8B-B14F-4D97-AF65-F5344CB8AC3E}">
        <p14:creationId xmlns:p14="http://schemas.microsoft.com/office/powerpoint/2010/main" val="2219194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439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7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It offers a basis for project planning, scheduling, and estimating</a:t>
            </a:r>
          </a:p>
          <a:p>
            <a:r>
              <a:rPr lang="en-ZA" sz="1100" b="0" i="0" u="none" strike="noStrike" cap="none" dirty="0">
                <a:solidFill>
                  <a:srgbClr val="000000"/>
                </a:solidFill>
                <a:effectLst/>
                <a:latin typeface="Arial"/>
                <a:ea typeface="Arial"/>
                <a:cs typeface="Arial"/>
                <a:sym typeface="Arial"/>
              </a:rPr>
              <a:t>Provides a framework for a standard set of activities and deliverables</a:t>
            </a:r>
          </a:p>
          <a:p>
            <a:r>
              <a:rPr lang="en-ZA" sz="1100" b="0" i="0" u="none" strike="noStrike" cap="none" dirty="0">
                <a:solidFill>
                  <a:srgbClr val="000000"/>
                </a:solidFill>
                <a:effectLst/>
                <a:latin typeface="Arial"/>
                <a:ea typeface="Arial"/>
                <a:cs typeface="Arial"/>
                <a:sym typeface="Arial"/>
              </a:rPr>
              <a:t>It helps you track and control the project</a:t>
            </a:r>
          </a:p>
          <a:p>
            <a:r>
              <a:rPr lang="en-ZA" sz="1100" b="0" i="0" u="none" strike="noStrike" cap="none" dirty="0">
                <a:solidFill>
                  <a:srgbClr val="000000"/>
                </a:solidFill>
                <a:effectLst/>
                <a:latin typeface="Arial"/>
                <a:ea typeface="Arial"/>
                <a:cs typeface="Arial"/>
                <a:sym typeface="Arial"/>
              </a:rPr>
              <a:t>Increases visibility of project planning to all involved stakeholders of the development process</a:t>
            </a:r>
          </a:p>
          <a:p>
            <a:r>
              <a:rPr lang="en-ZA" sz="1100" b="0" i="0" u="none" strike="noStrike" cap="none" dirty="0">
                <a:solidFill>
                  <a:srgbClr val="000000"/>
                </a:solidFill>
                <a:effectLst/>
                <a:latin typeface="Arial"/>
                <a:ea typeface="Arial"/>
                <a:cs typeface="Arial"/>
                <a:sym typeface="Arial"/>
              </a:rPr>
              <a:t>Increased development speed</a:t>
            </a:r>
          </a:p>
          <a:p>
            <a:r>
              <a:rPr lang="en-ZA" sz="1100" b="0" i="0" u="none" strike="noStrike" cap="none" dirty="0">
                <a:solidFill>
                  <a:srgbClr val="000000"/>
                </a:solidFill>
                <a:effectLst/>
                <a:latin typeface="Arial"/>
                <a:ea typeface="Arial"/>
                <a:cs typeface="Arial"/>
                <a:sym typeface="Arial"/>
              </a:rPr>
              <a:t>Improved client relations because of the visibility</a:t>
            </a:r>
          </a:p>
          <a:p>
            <a:r>
              <a:rPr lang="en-ZA" sz="1100" b="0" i="0" u="none" strike="noStrike" cap="none" dirty="0">
                <a:solidFill>
                  <a:srgbClr val="000000"/>
                </a:solidFill>
                <a:effectLst/>
                <a:latin typeface="Arial"/>
                <a:ea typeface="Arial"/>
                <a:cs typeface="Arial"/>
                <a:sym typeface="Arial"/>
              </a:rPr>
              <a:t>Helps you to decrease project risk</a:t>
            </a:r>
            <a:endParaRPr dirty="0"/>
          </a:p>
        </p:txBody>
      </p:sp>
    </p:spTree>
    <p:extLst>
      <p:ext uri="{BB962C8B-B14F-4D97-AF65-F5344CB8AC3E}">
        <p14:creationId xmlns:p14="http://schemas.microsoft.com/office/powerpoint/2010/main" val="3303464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Not always the same stages and order</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1542934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ZA" sz="1100" b="0" i="0" u="none" strike="noStrike" cap="none" dirty="0">
                <a:solidFill>
                  <a:srgbClr val="000000"/>
                </a:solidFill>
                <a:effectLst/>
                <a:latin typeface="Arial"/>
                <a:ea typeface="Arial"/>
                <a:cs typeface="Arial"/>
                <a:sym typeface="Arial"/>
              </a:rPr>
              <a:t>The first stage in the SDLC process is </a:t>
            </a:r>
            <a:r>
              <a:rPr lang="en-ZA" b="1" dirty="0"/>
              <a:t>Requirement collection and analysis</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Usually performed by business analyst and project managers</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In this phase all the relevant information is collected from the customer to develop a product that will meet their expectation</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The business analyst and project manager will meet up with the customer to gather information regarding </a:t>
            </a:r>
          </a:p>
          <a:p>
            <a:pPr marL="628650" lvl="1"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what the customer wants to build, who will be the end-user, what is the purpose of the product. </a:t>
            </a:r>
          </a:p>
          <a:p>
            <a:pPr marL="628650" lvl="1"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They need to build a core understanding of the product </a:t>
            </a:r>
          </a:p>
          <a:p>
            <a:pPr marL="628650" lvl="1"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Input in taken in from all the stakeholders and domain experts in the industry</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They plan for the quality assurance requirements and recognize the risks involved</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This stage gives a clearer picture of the scope of the entire project including anticipated issues</a:t>
            </a:r>
          </a:p>
          <a:p>
            <a:pPr marL="171450" lvl="0" indent="-171450" algn="l" rtl="0">
              <a:spcBef>
                <a:spcPts val="0"/>
              </a:spcBef>
              <a:spcAft>
                <a:spcPts val="0"/>
              </a:spcAft>
            </a:pPr>
            <a:r>
              <a:rPr lang="en-ZA" sz="1100" b="0" i="0" u="none" strike="noStrike" cap="none" dirty="0">
                <a:solidFill>
                  <a:srgbClr val="000000"/>
                </a:solidFill>
                <a:effectLst/>
                <a:latin typeface="Arial"/>
                <a:ea typeface="Arial"/>
                <a:cs typeface="Arial"/>
                <a:sym typeface="Arial"/>
              </a:rPr>
              <a:t>this stage requires us to get detailed and precise requirements. Which helps companies to finalize the necessary timelines and cost.</a:t>
            </a:r>
          </a:p>
          <a:p>
            <a:pPr marL="171450" lvl="0" indent="-171450" algn="l" rtl="0">
              <a:spcBef>
                <a:spcPts val="0"/>
              </a:spcBef>
              <a:spcAft>
                <a:spcPts val="0"/>
              </a:spcAft>
            </a:pPr>
            <a:endParaRPr lang="en-ZA"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ZA" sz="1100" b="0" i="0" u="none" strike="noStrike" cap="none" dirty="0">
                <a:solidFill>
                  <a:srgbClr val="000000"/>
                </a:solidFill>
                <a:effectLst/>
                <a:latin typeface="Arial"/>
                <a:cs typeface="Arial"/>
                <a:sym typeface="Arial"/>
              </a:rPr>
              <a:t>This phase is very important. The </a:t>
            </a:r>
            <a:r>
              <a:rPr lang="en-ZA" sz="1100" b="0" i="0" u="none" strike="noStrike" cap="none" dirty="0">
                <a:solidFill>
                  <a:srgbClr val="000000"/>
                </a:solidFill>
                <a:effectLst/>
                <a:latin typeface="Arial"/>
                <a:ea typeface="Arial"/>
                <a:cs typeface="Arial"/>
                <a:sym typeface="Arial"/>
              </a:rPr>
              <a:t>business analyst needs to make sure what they understand is what is the customer wants. Otherwise</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59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ZA" sz="1100" b="0" i="0" u="none" strike="noStrike" cap="none" dirty="0">
                <a:solidFill>
                  <a:srgbClr val="000000"/>
                </a:solidFill>
                <a:effectLst/>
                <a:latin typeface="Arial"/>
                <a:ea typeface="Arial"/>
                <a:cs typeface="Arial"/>
                <a:sym typeface="Arial"/>
              </a:rPr>
              <a:t>Once the requirement gathering is completed,  the business analyst will do an analysis to check the feasibility of the development of a product. </a:t>
            </a:r>
          </a:p>
          <a:p>
            <a:r>
              <a:rPr lang="en-ZA" sz="1100" b="0" i="0" u="none" strike="noStrike" cap="none" dirty="0">
                <a:solidFill>
                  <a:srgbClr val="000000"/>
                </a:solidFill>
                <a:effectLst/>
                <a:latin typeface="Arial"/>
                <a:ea typeface="Arial"/>
                <a:cs typeface="Arial"/>
                <a:sym typeface="Arial"/>
              </a:rPr>
              <a:t>If there is any ambiguity, it can be sorted out with the customer right away. </a:t>
            </a:r>
          </a:p>
          <a:p>
            <a:r>
              <a:rPr lang="en-ZA" sz="1100" b="0" i="0" u="none" strike="noStrike" cap="none" dirty="0">
                <a:solidFill>
                  <a:srgbClr val="000000"/>
                </a:solidFill>
                <a:effectLst/>
                <a:latin typeface="Arial"/>
                <a:ea typeface="Arial"/>
                <a:cs typeface="Arial"/>
                <a:sym typeface="Arial"/>
              </a:rPr>
              <a:t>Once the requirement is clearly understood, the SRS (Software Requirement Specification) document is created</a:t>
            </a:r>
          </a:p>
          <a:p>
            <a:r>
              <a:rPr lang="en-ZA" sz="1100" b="0" i="0" u="none" strike="noStrike" cap="none" dirty="0">
                <a:solidFill>
                  <a:srgbClr val="000000"/>
                </a:solidFill>
                <a:effectLst/>
                <a:latin typeface="Arial"/>
                <a:ea typeface="Arial"/>
                <a:cs typeface="Arial"/>
                <a:sym typeface="Arial"/>
              </a:rPr>
              <a:t>This includes everything which should be designed and developed during the project life cycle.</a:t>
            </a:r>
          </a:p>
          <a:p>
            <a:r>
              <a:rPr lang="en-ZA" sz="1100" b="1" i="0" u="none" strike="noStrike" cap="none" dirty="0">
                <a:solidFill>
                  <a:srgbClr val="000000"/>
                </a:solidFill>
                <a:effectLst/>
                <a:latin typeface="Arial"/>
                <a:ea typeface="Arial"/>
                <a:cs typeface="Arial"/>
                <a:sym typeface="Arial"/>
              </a:rPr>
              <a:t>There are mainly five types of feasibilities checks:</a:t>
            </a:r>
            <a:endParaRPr lang="en-ZA" sz="1100" b="0" i="0" u="none" strike="noStrike" cap="none" dirty="0">
              <a:solidFill>
                <a:srgbClr val="000000"/>
              </a:solidFill>
              <a:effectLst/>
              <a:latin typeface="Arial"/>
              <a:ea typeface="Arial"/>
              <a:cs typeface="Arial"/>
              <a:sym typeface="Arial"/>
            </a:endParaRPr>
          </a:p>
          <a:p>
            <a:pPr lvl="1"/>
            <a:r>
              <a:rPr lang="en-ZA" sz="1100" b="1" i="0" u="none" strike="noStrike" cap="none" dirty="0">
                <a:solidFill>
                  <a:srgbClr val="000000"/>
                </a:solidFill>
                <a:effectLst/>
                <a:latin typeface="Arial"/>
                <a:ea typeface="Arial"/>
                <a:cs typeface="Arial"/>
                <a:sym typeface="Arial"/>
              </a:rPr>
              <a:t>Economic: </a:t>
            </a:r>
            <a:r>
              <a:rPr lang="en-ZA" sz="1100" b="0" i="0" u="none" strike="noStrike" cap="none" dirty="0">
                <a:solidFill>
                  <a:srgbClr val="000000"/>
                </a:solidFill>
                <a:effectLst/>
                <a:latin typeface="Arial"/>
                <a:ea typeface="Arial"/>
                <a:cs typeface="Arial"/>
                <a:sym typeface="Arial"/>
              </a:rPr>
              <a:t>Can we complete the project within the budget or not?</a:t>
            </a:r>
          </a:p>
          <a:p>
            <a:pPr lvl="1"/>
            <a:r>
              <a:rPr lang="en-ZA" sz="1100" b="1" i="0" u="none" strike="noStrike" cap="none" dirty="0">
                <a:solidFill>
                  <a:srgbClr val="000000"/>
                </a:solidFill>
                <a:effectLst/>
                <a:latin typeface="Arial"/>
                <a:ea typeface="Arial"/>
                <a:cs typeface="Arial"/>
                <a:sym typeface="Arial"/>
              </a:rPr>
              <a:t>Legal:</a:t>
            </a:r>
            <a:r>
              <a:rPr lang="en-ZA" sz="1100" b="0" i="0" u="none" strike="noStrike" cap="none" dirty="0">
                <a:solidFill>
                  <a:srgbClr val="000000"/>
                </a:solidFill>
                <a:effectLst/>
                <a:latin typeface="Arial"/>
                <a:ea typeface="Arial"/>
                <a:cs typeface="Arial"/>
                <a:sym typeface="Arial"/>
              </a:rPr>
              <a:t> Can this project be handled within the law and other regulations</a:t>
            </a:r>
          </a:p>
          <a:p>
            <a:pPr lvl="1"/>
            <a:r>
              <a:rPr lang="en-ZA" sz="1100" b="1" i="0" u="none" strike="noStrike" cap="none" dirty="0">
                <a:solidFill>
                  <a:srgbClr val="000000"/>
                </a:solidFill>
                <a:effectLst/>
                <a:latin typeface="Arial"/>
                <a:ea typeface="Arial"/>
                <a:cs typeface="Arial"/>
                <a:sym typeface="Arial"/>
              </a:rPr>
              <a:t>Operation feasibility:</a:t>
            </a:r>
            <a:r>
              <a:rPr lang="en-ZA" sz="1100" b="0" i="0" u="none" strike="noStrike" cap="none" dirty="0">
                <a:solidFill>
                  <a:srgbClr val="000000"/>
                </a:solidFill>
                <a:effectLst/>
                <a:latin typeface="Arial"/>
                <a:ea typeface="Arial"/>
                <a:cs typeface="Arial"/>
                <a:sym typeface="Arial"/>
              </a:rPr>
              <a:t> Can we provide the service according to requirements and operate and maintain after release</a:t>
            </a:r>
          </a:p>
          <a:p>
            <a:pPr lvl="1"/>
            <a:r>
              <a:rPr lang="en-ZA" sz="1100" b="1" i="0" u="none" strike="noStrike" cap="none" dirty="0">
                <a:solidFill>
                  <a:srgbClr val="000000"/>
                </a:solidFill>
                <a:effectLst/>
                <a:latin typeface="Arial"/>
                <a:ea typeface="Arial"/>
                <a:cs typeface="Arial"/>
                <a:sym typeface="Arial"/>
              </a:rPr>
              <a:t>Technical:</a:t>
            </a:r>
            <a:r>
              <a:rPr lang="en-ZA" sz="1100" b="0" i="0" u="none" strike="noStrike" cap="none" dirty="0">
                <a:solidFill>
                  <a:srgbClr val="000000"/>
                </a:solidFill>
                <a:effectLst/>
                <a:latin typeface="Arial"/>
                <a:ea typeface="Arial"/>
                <a:cs typeface="Arial"/>
                <a:sym typeface="Arial"/>
              </a:rPr>
              <a:t> Do we have the right hardware, software and skills to build and support this project</a:t>
            </a:r>
          </a:p>
          <a:p>
            <a:pPr lvl="1"/>
            <a:r>
              <a:rPr lang="en-ZA" sz="1100" b="1" i="0" u="none" strike="noStrike" cap="none" dirty="0">
                <a:solidFill>
                  <a:srgbClr val="000000"/>
                </a:solidFill>
                <a:effectLst/>
                <a:latin typeface="Arial"/>
                <a:ea typeface="Arial"/>
                <a:cs typeface="Arial"/>
                <a:sym typeface="Arial"/>
              </a:rPr>
              <a:t>Schedule:</a:t>
            </a:r>
            <a:r>
              <a:rPr lang="en-ZA" sz="1100" b="0" i="0" u="none" strike="noStrike" cap="none" dirty="0">
                <a:solidFill>
                  <a:srgbClr val="000000"/>
                </a:solidFill>
                <a:effectLst/>
                <a:latin typeface="Arial"/>
                <a:ea typeface="Arial"/>
                <a:cs typeface="Arial"/>
                <a:sym typeface="Arial"/>
              </a:rPr>
              <a:t> Decide that the project can be completed within the given schedule or not.</a:t>
            </a: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133499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914400" y="2980864"/>
            <a:ext cx="72126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b="1">
                <a:solidFill>
                  <a:schemeClr val="tx1"/>
                </a:solidFill>
              </a:defRPr>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dirty="0"/>
          </a:p>
        </p:txBody>
      </p:sp>
      <p:sp>
        <p:nvSpPr>
          <p:cNvPr id="13" name="Google Shape;13;p2"/>
          <p:cNvSpPr/>
          <p:nvPr/>
        </p:nvSpPr>
        <p:spPr>
          <a:xfrm rot="5400000">
            <a:off x="4527177" y="744699"/>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14" name="Google Shape;14;p2"/>
          <p:cNvSpPr/>
          <p:nvPr/>
        </p:nvSpPr>
        <p:spPr>
          <a:xfrm rot="10800000">
            <a:off x="660998" y="3645100"/>
            <a:ext cx="1080000" cy="9951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 name="Google Shape;15;p2"/>
          <p:cNvCxnSpPr/>
          <p:nvPr/>
        </p:nvCxnSpPr>
        <p:spPr>
          <a:xfrm>
            <a:off x="8296743" y="2299856"/>
            <a:ext cx="0" cy="2075100"/>
          </a:xfrm>
          <a:prstGeom prst="straightConnector1">
            <a:avLst/>
          </a:prstGeom>
          <a:noFill/>
          <a:ln w="9525" cap="flat" cmpd="sng">
            <a:solidFill>
              <a:schemeClr val="tx1"/>
            </a:solidFill>
            <a:prstDash val="solid"/>
            <a:round/>
            <a:headEnd type="triangle" w="sm" len="sm"/>
            <a:tailEnd type="triangle" w="sm" len="sm"/>
          </a:ln>
        </p:spPr>
      </p:cxnSp>
      <p:sp>
        <p:nvSpPr>
          <p:cNvPr id="16" name="Google Shape;16;p2"/>
          <p:cNvSpPr/>
          <p:nvPr/>
        </p:nvSpPr>
        <p:spPr>
          <a:xfrm rot="-5400000">
            <a:off x="4525702" y="-1293868"/>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17" name="Google Shape;17;p2"/>
          <p:cNvSpPr/>
          <p:nvPr/>
        </p:nvSpPr>
        <p:spPr>
          <a:xfrm>
            <a:off x="7216304" y="1888685"/>
            <a:ext cx="1395000" cy="12855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room&#10;&#10;Description automatically generated">
            <a:extLst>
              <a:ext uri="{FF2B5EF4-FFF2-40B4-BE49-F238E27FC236}">
                <a16:creationId xmlns:a16="http://schemas.microsoft.com/office/drawing/2014/main" id="{0CC8060C-8274-4571-81E7-52AE9D5CCB7F}"/>
              </a:ext>
            </a:extLst>
          </p:cNvPr>
          <p:cNvPicPr>
            <a:picLocks noChangeAspect="1"/>
          </p:cNvPicPr>
          <p:nvPr userDrawn="1"/>
        </p:nvPicPr>
        <p:blipFill>
          <a:blip r:embed="rId2"/>
          <a:stretch>
            <a:fillRect/>
          </a:stretch>
        </p:blipFill>
        <p:spPr>
          <a:xfrm>
            <a:off x="7741024" y="46966"/>
            <a:ext cx="1219200" cy="1219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8"/>
        <p:cNvGrpSpPr/>
        <p:nvPr/>
      </p:nvGrpSpPr>
      <p:grpSpPr>
        <a:xfrm>
          <a:off x="0" y="0"/>
          <a:ext cx="0" cy="0"/>
          <a:chOff x="0" y="0"/>
          <a:chExt cx="0" cy="0"/>
        </a:xfrm>
      </p:grpSpPr>
      <p:sp>
        <p:nvSpPr>
          <p:cNvPr id="19" name="Google Shape;19;p3"/>
          <p:cNvSpPr/>
          <p:nvPr/>
        </p:nvSpPr>
        <p:spPr>
          <a:xfrm rot="5400000">
            <a:off x="4527177" y="-550510"/>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20" name="Google Shape;20;p3"/>
          <p:cNvSpPr/>
          <p:nvPr/>
        </p:nvSpPr>
        <p:spPr>
          <a:xfrm rot="-5400000">
            <a:off x="695075" y="986571"/>
            <a:ext cx="995100" cy="10662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p:nvPr/>
        </p:nvCxnSpPr>
        <p:spPr>
          <a:xfrm>
            <a:off x="8365300" y="1345300"/>
            <a:ext cx="0" cy="1696800"/>
          </a:xfrm>
          <a:prstGeom prst="straightConnector1">
            <a:avLst/>
          </a:prstGeom>
          <a:noFill/>
          <a:ln w="9525" cap="flat" cmpd="sng">
            <a:solidFill>
              <a:schemeClr val="tx1"/>
            </a:solidFill>
            <a:prstDash val="solid"/>
            <a:round/>
            <a:headEnd type="triangle" w="sm" len="sm"/>
            <a:tailEnd type="triangle" w="sm" len="sm"/>
          </a:ln>
        </p:spPr>
      </p:cxnSp>
      <p:sp>
        <p:nvSpPr>
          <p:cNvPr id="22" name="Google Shape;22;p3"/>
          <p:cNvSpPr/>
          <p:nvPr/>
        </p:nvSpPr>
        <p:spPr>
          <a:xfrm rot="-5400000">
            <a:off x="4525702" y="-2134011"/>
            <a:ext cx="92588" cy="7106862"/>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dashDot"/>
            <a:miter lim="8000"/>
            <a:headEnd type="none" w="med" len="med"/>
            <a:tailEnd type="none" w="med" len="med"/>
          </a:ln>
        </p:spPr>
      </p:sp>
      <p:sp>
        <p:nvSpPr>
          <p:cNvPr id="23" name="Google Shape;23;p3"/>
          <p:cNvSpPr/>
          <p:nvPr/>
        </p:nvSpPr>
        <p:spPr>
          <a:xfrm rot="5400000">
            <a:off x="7048175" y="2866905"/>
            <a:ext cx="1285500" cy="13773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ctrTitle"/>
          </p:nvPr>
        </p:nvSpPr>
        <p:spPr>
          <a:xfrm>
            <a:off x="921200" y="1509206"/>
            <a:ext cx="72057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solidFill>
                  <a:schemeClr val="tx1"/>
                </a:solidFill>
              </a:defRPr>
            </a:lvl1pPr>
            <a:lvl2pPr lvl="1" rtl="0">
              <a:spcBef>
                <a:spcPts val="0"/>
              </a:spcBef>
              <a:spcAft>
                <a:spcPts val="0"/>
              </a:spcAft>
              <a:buSzPts val="3600"/>
              <a:buNone/>
              <a:defRPr sz="3600" b="1"/>
            </a:lvl2pPr>
            <a:lvl3pPr lvl="2" rtl="0">
              <a:spcBef>
                <a:spcPts val="0"/>
              </a:spcBef>
              <a:spcAft>
                <a:spcPts val="0"/>
              </a:spcAft>
              <a:buSzPts val="3600"/>
              <a:buNone/>
              <a:defRPr sz="3600" b="1"/>
            </a:lvl3pPr>
            <a:lvl4pPr lvl="3" rtl="0">
              <a:spcBef>
                <a:spcPts val="0"/>
              </a:spcBef>
              <a:spcAft>
                <a:spcPts val="0"/>
              </a:spcAft>
              <a:buSzPts val="3600"/>
              <a:buNone/>
              <a:defRPr sz="3600" b="1"/>
            </a:lvl4pPr>
            <a:lvl5pPr lvl="4" rtl="0">
              <a:spcBef>
                <a:spcPts val="0"/>
              </a:spcBef>
              <a:spcAft>
                <a:spcPts val="0"/>
              </a:spcAft>
              <a:buSzPts val="3600"/>
              <a:buNone/>
              <a:defRPr sz="3600" b="1"/>
            </a:lvl5pPr>
            <a:lvl6pPr lvl="5" rtl="0">
              <a:spcBef>
                <a:spcPts val="0"/>
              </a:spcBef>
              <a:spcAft>
                <a:spcPts val="0"/>
              </a:spcAft>
              <a:buSzPts val="3600"/>
              <a:buNone/>
              <a:defRPr sz="3600" b="1"/>
            </a:lvl6pPr>
            <a:lvl7pPr lvl="6" rtl="0">
              <a:spcBef>
                <a:spcPts val="0"/>
              </a:spcBef>
              <a:spcAft>
                <a:spcPts val="0"/>
              </a:spcAft>
              <a:buSzPts val="3600"/>
              <a:buNone/>
              <a:defRPr sz="3600" b="1"/>
            </a:lvl7pPr>
            <a:lvl8pPr lvl="7" rtl="0">
              <a:spcBef>
                <a:spcPts val="0"/>
              </a:spcBef>
              <a:spcAft>
                <a:spcPts val="0"/>
              </a:spcAft>
              <a:buSzPts val="3600"/>
              <a:buNone/>
              <a:defRPr sz="3600" b="1"/>
            </a:lvl8pPr>
            <a:lvl9pPr lvl="8" rtl="0">
              <a:spcBef>
                <a:spcPts val="0"/>
              </a:spcBef>
              <a:spcAft>
                <a:spcPts val="0"/>
              </a:spcAft>
              <a:buSzPts val="3600"/>
              <a:buNone/>
              <a:defRPr sz="3600" b="1"/>
            </a:lvl9pPr>
          </a:lstStyle>
          <a:p>
            <a:endParaRPr dirty="0"/>
          </a:p>
        </p:txBody>
      </p:sp>
      <p:sp>
        <p:nvSpPr>
          <p:cNvPr id="25" name="Google Shape;25;p3"/>
          <p:cNvSpPr txBox="1">
            <a:spLocks noGrp="1"/>
          </p:cNvSpPr>
          <p:nvPr>
            <p:ph type="subTitle" idx="1"/>
          </p:nvPr>
        </p:nvSpPr>
        <p:spPr>
          <a:xfrm>
            <a:off x="4698564" y="3108819"/>
            <a:ext cx="35424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800"/>
              <a:buNone/>
              <a:defRPr sz="1800">
                <a:solidFill>
                  <a:schemeClr val="tx1"/>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2400"/>
              <a:buNone/>
              <a:defRPr>
                <a:solidFill>
                  <a:srgbClr val="FFFFFF"/>
                </a:solidFill>
              </a:defRPr>
            </a:lvl4pPr>
            <a:lvl5pPr lvl="4" algn="r" rtl="0">
              <a:spcBef>
                <a:spcPts val="0"/>
              </a:spcBef>
              <a:spcAft>
                <a:spcPts val="0"/>
              </a:spcAft>
              <a:buClr>
                <a:srgbClr val="FFFFFF"/>
              </a:buClr>
              <a:buSzPts val="2400"/>
              <a:buNone/>
              <a:defRPr>
                <a:solidFill>
                  <a:srgbClr val="FFFFFF"/>
                </a:solidFill>
              </a:defRPr>
            </a:lvl5pPr>
            <a:lvl6pPr lvl="5" algn="r" rtl="0">
              <a:spcBef>
                <a:spcPts val="0"/>
              </a:spcBef>
              <a:spcAft>
                <a:spcPts val="0"/>
              </a:spcAft>
              <a:buClr>
                <a:srgbClr val="FFFFFF"/>
              </a:buClr>
              <a:buSzPts val="2400"/>
              <a:buNone/>
              <a:defRPr>
                <a:solidFill>
                  <a:srgbClr val="FFFFFF"/>
                </a:solidFill>
              </a:defRPr>
            </a:lvl6pPr>
            <a:lvl7pPr lvl="6" algn="r" rtl="0">
              <a:spcBef>
                <a:spcPts val="0"/>
              </a:spcBef>
              <a:spcAft>
                <a:spcPts val="0"/>
              </a:spcAft>
              <a:buClr>
                <a:srgbClr val="FFFFFF"/>
              </a:buClr>
              <a:buSzPts val="2400"/>
              <a:buNone/>
              <a:defRPr>
                <a:solidFill>
                  <a:srgbClr val="FFFFFF"/>
                </a:solidFill>
              </a:defRPr>
            </a:lvl7pPr>
            <a:lvl8pPr lvl="7" algn="r" rtl="0">
              <a:spcBef>
                <a:spcPts val="0"/>
              </a:spcBef>
              <a:spcAft>
                <a:spcPts val="0"/>
              </a:spcAft>
              <a:buClr>
                <a:srgbClr val="FFFFFF"/>
              </a:buClr>
              <a:buSzPts val="2400"/>
              <a:buNone/>
              <a:defRPr>
                <a:solidFill>
                  <a:srgbClr val="FFFFFF"/>
                </a:solidFill>
              </a:defRPr>
            </a:lvl8pPr>
            <a:lvl9pPr lvl="8" algn="r" rtl="0">
              <a:spcBef>
                <a:spcPts val="0"/>
              </a:spcBef>
              <a:spcAft>
                <a:spcPts val="0"/>
              </a:spcAft>
              <a:buClr>
                <a:srgbClr val="FFFFFF"/>
              </a:buClr>
              <a:buSzPts val="2400"/>
              <a:buNone/>
              <a:defRPr>
                <a:solidFill>
                  <a:srgbClr val="FFFFFF"/>
                </a:solidFill>
              </a:defRPr>
            </a:lvl9pPr>
          </a:lstStyle>
          <a:p>
            <a:endParaRPr dirty="0"/>
          </a:p>
        </p:txBody>
      </p:sp>
      <p:sp>
        <p:nvSpPr>
          <p:cNvPr id="26" name="Google Shape;26;p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solidFill>
                  <a:schemeClr val="tx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 name="Google Shape;40;p5"/>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tx1"/>
                </a:solidFill>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1" name="Google Shape;41;p5"/>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1">
        <a:schemeClr val="bg1"/>
      </p:bgRef>
    </p:bg>
    <p:spTree>
      <p:nvGrpSpPr>
        <p:cNvPr id="1" name="Shape 5"/>
        <p:cNvGrpSpPr/>
        <p:nvPr/>
      </p:nvGrpSpPr>
      <p:grpSpPr>
        <a:xfrm>
          <a:off x="0" y="0"/>
          <a:ext cx="0" cy="0"/>
          <a:chOff x="0" y="0"/>
          <a:chExt cx="0" cy="0"/>
        </a:xfrm>
      </p:grpSpPr>
      <p:pic>
        <p:nvPicPr>
          <p:cNvPr id="6" name="Google Shape;6;p1"/>
          <p:cNvPicPr preferRelativeResize="0"/>
          <p:nvPr/>
        </p:nvPicPr>
        <p:blipFill>
          <a:blip r:embed="rId6">
            <a:alphaModFix/>
          </a:blip>
          <a:stretch>
            <a:fillRect/>
          </a:stretch>
        </p:blipFill>
        <p:spPr>
          <a:xfrm>
            <a:off x="0" y="0"/>
            <a:ext cx="9141767" cy="5143500"/>
          </a:xfrm>
          <a:prstGeom prst="rect">
            <a:avLst/>
          </a:prstGeom>
          <a:noFill/>
          <a:ln>
            <a:noFill/>
          </a:ln>
          <a:effectLst>
            <a:innerShdw blurRad="63500" dist="50800" dir="13500000">
              <a:prstClr val="black">
                <a:alpha val="50000"/>
              </a:prstClr>
            </a:innerShdw>
          </a:effectLst>
        </p:spPr>
      </p:pic>
      <p:sp>
        <p:nvSpPr>
          <p:cNvPr id="7" name="Google Shape;7;p1"/>
          <p:cNvSpPr/>
          <p:nvPr/>
        </p:nvSpPr>
        <p:spPr>
          <a:xfrm>
            <a:off x="91700" y="96300"/>
            <a:ext cx="8966100" cy="4945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404330" y="493832"/>
            <a:ext cx="8229600" cy="41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a:endParaRPr dirty="0"/>
          </a:p>
        </p:txBody>
      </p:sp>
      <p:sp>
        <p:nvSpPr>
          <p:cNvPr id="9" name="Google Shape;9;p1"/>
          <p:cNvSpPr txBox="1">
            <a:spLocks noGrp="1"/>
          </p:cNvSpPr>
          <p:nvPr>
            <p:ph type="body" idx="1"/>
          </p:nvPr>
        </p:nvSpPr>
        <p:spPr>
          <a:xfrm>
            <a:off x="457200" y="1125000"/>
            <a:ext cx="8229600" cy="36390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marL="914400" lvl="1"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marL="1371600" lvl="2"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marL="1828800" lvl="3"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marL="2286000" lvl="4"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marL="2743200" lvl="5"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marL="3200400" lvl="6"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marL="3657600" lvl="7"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marL="4114800" lvl="8" indent="-381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a:endParaRPr dirty="0"/>
          </a:p>
        </p:txBody>
      </p:sp>
      <p:sp>
        <p:nvSpPr>
          <p:cNvPr id="10" name="Google Shape;10;p1"/>
          <p:cNvSpPr txBox="1">
            <a:spLocks noGrp="1"/>
          </p:cNvSpPr>
          <p:nvPr>
            <p:ph type="sldNum" idx="12"/>
          </p:nvPr>
        </p:nvSpPr>
        <p:spPr>
          <a:xfrm>
            <a:off x="8523157" y="4641567"/>
            <a:ext cx="461100" cy="291900"/>
          </a:xfrm>
          <a:prstGeom prst="rect">
            <a:avLst/>
          </a:prstGeom>
          <a:noFill/>
          <a:ln>
            <a:noFill/>
          </a:ln>
        </p:spPr>
        <p:txBody>
          <a:bodyPr spcFirstLastPara="1" wrap="square" lIns="91425" tIns="91425" rIns="91425" bIns="91425" anchor="t" anchorCtr="0">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marL="0" lvl="0" indent="0" algn="r" rtl="0">
              <a:spcBef>
                <a:spcPts val="0"/>
              </a:spcBef>
              <a:spcAft>
                <a:spcPts val="0"/>
              </a:spcAft>
              <a:buNone/>
            </a:pPr>
            <a:fld id="{00000000-1234-1234-1234-123412341234}" type="slidenum">
              <a:rPr lang="en"/>
              <a:t>‹#›</a:t>
            </a:fld>
            <a:endParaRPr/>
          </a:p>
        </p:txBody>
      </p:sp>
      <p:sp>
        <p:nvSpPr>
          <p:cNvPr id="2" name="Rectangle 1">
            <a:extLst>
              <a:ext uri="{FF2B5EF4-FFF2-40B4-BE49-F238E27FC236}">
                <a16:creationId xmlns:a16="http://schemas.microsoft.com/office/drawing/2014/main" id="{7DC5D3C4-36CB-4580-AFDC-28C44108C08A}"/>
              </a:ext>
            </a:extLst>
          </p:cNvPr>
          <p:cNvSpPr/>
          <p:nvPr userDrawn="1"/>
        </p:nvSpPr>
        <p:spPr>
          <a:xfrm>
            <a:off x="91700" y="96300"/>
            <a:ext cx="8960600" cy="4945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9.jpeg"/><Relationship Id="rId7"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6.jpeg"/><Relationship Id="rId5" Type="http://schemas.openxmlformats.org/officeDocument/2006/relationships/image" Target="../media/image20.png"/><Relationship Id="rId4" Type="http://schemas.openxmlformats.org/officeDocument/2006/relationships/image" Target="../media/image24.jpe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chunkbytes.com/2019/05/software-development-processes-overvie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softwaretestinghelp.com/software-development-life-cycle-sdlc/"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a:off x="542925" y="3737872"/>
            <a:ext cx="8058150" cy="1070893"/>
          </a:xfrm>
          <a:prstGeom prst="rect">
            <a:avLst/>
          </a:prstGeom>
        </p:spPr>
        <p:txBody>
          <a:bodyPr spcFirstLastPara="1" wrap="square" lIns="91425" tIns="91425" rIns="91425" bIns="91425" anchor="b" anchorCtr="0">
            <a:noAutofit/>
          </a:bodyPr>
          <a:lstStyle/>
          <a:p>
            <a:r>
              <a:rPr lang="en" dirty="0"/>
              <a:t>SDLC:</a:t>
            </a:r>
            <a:r>
              <a:rPr lang="en-ZA" dirty="0"/>
              <a:t>How to get from design to production!</a:t>
            </a:r>
            <a:br>
              <a:rPr lang="en-ZA"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2: Feasibility study</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ZA" sz="2000" dirty="0"/>
              <a:t>Define and document software needs</a:t>
            </a:r>
          </a:p>
          <a:p>
            <a:pPr>
              <a:lnSpc>
                <a:spcPct val="150000"/>
              </a:lnSpc>
              <a:buClr>
                <a:schemeClr val="tx1"/>
              </a:buClr>
              <a:buFont typeface="Arial" panose="020B0604020202020204" pitchFamily="34" charset="0"/>
              <a:buChar char="•"/>
            </a:pPr>
            <a:r>
              <a:rPr lang="en-ZA" sz="2000" dirty="0"/>
              <a:t>Software Requirement Specification Document (SRS)</a:t>
            </a:r>
          </a:p>
          <a:p>
            <a:pPr>
              <a:lnSpc>
                <a:spcPct val="150000"/>
              </a:lnSpc>
              <a:buClr>
                <a:schemeClr val="tx1"/>
              </a:buClr>
              <a:buFont typeface="Arial" panose="020B0604020202020204" pitchFamily="34" charset="0"/>
              <a:buChar char="•"/>
            </a:pPr>
            <a:r>
              <a:rPr lang="en-ZA" sz="2000" dirty="0"/>
              <a:t>Feasibilities checks:</a:t>
            </a:r>
          </a:p>
          <a:p>
            <a:pPr lvl="1">
              <a:lnSpc>
                <a:spcPct val="150000"/>
              </a:lnSpc>
              <a:buClr>
                <a:schemeClr val="tx1"/>
              </a:buClr>
              <a:buSzPct val="100000"/>
              <a:buFont typeface="Wingdings" pitchFamily="2" charset="2"/>
              <a:buChar char="§"/>
            </a:pPr>
            <a:r>
              <a:rPr lang="en-ZA" sz="1600" dirty="0">
                <a:solidFill>
                  <a:schemeClr val="tx1"/>
                </a:solidFill>
              </a:rPr>
              <a:t>Economic</a:t>
            </a:r>
          </a:p>
          <a:p>
            <a:pPr lvl="1">
              <a:lnSpc>
                <a:spcPct val="150000"/>
              </a:lnSpc>
              <a:buClr>
                <a:schemeClr val="tx1"/>
              </a:buClr>
              <a:buSzPct val="100000"/>
              <a:buFont typeface="Wingdings" pitchFamily="2" charset="2"/>
              <a:buChar char="§"/>
            </a:pPr>
            <a:r>
              <a:rPr lang="en-ZA" sz="1600" dirty="0">
                <a:solidFill>
                  <a:schemeClr val="tx1"/>
                </a:solidFill>
              </a:rPr>
              <a:t>Legal</a:t>
            </a:r>
          </a:p>
          <a:p>
            <a:pPr lvl="1">
              <a:lnSpc>
                <a:spcPct val="150000"/>
              </a:lnSpc>
              <a:buClr>
                <a:schemeClr val="tx1"/>
              </a:buClr>
              <a:buSzPct val="100000"/>
              <a:buFont typeface="Wingdings" pitchFamily="2" charset="2"/>
              <a:buChar char="§"/>
            </a:pPr>
            <a:r>
              <a:rPr lang="en-ZA" sz="1600" dirty="0">
                <a:solidFill>
                  <a:schemeClr val="tx1"/>
                </a:solidFill>
              </a:rPr>
              <a:t>Operations</a:t>
            </a:r>
          </a:p>
          <a:p>
            <a:pPr lvl="1">
              <a:lnSpc>
                <a:spcPct val="150000"/>
              </a:lnSpc>
              <a:buClr>
                <a:schemeClr val="tx1"/>
              </a:buClr>
              <a:buSzPct val="100000"/>
              <a:buFont typeface="Wingdings" pitchFamily="2" charset="2"/>
              <a:buChar char="§"/>
            </a:pPr>
            <a:r>
              <a:rPr lang="en-ZA" sz="1600" dirty="0">
                <a:solidFill>
                  <a:schemeClr val="tx1"/>
                </a:solidFill>
              </a:rPr>
              <a:t>Technical</a:t>
            </a:r>
          </a:p>
          <a:p>
            <a:pPr lvl="1">
              <a:lnSpc>
                <a:spcPct val="150000"/>
              </a:lnSpc>
              <a:buClr>
                <a:schemeClr val="tx1"/>
              </a:buClr>
              <a:buSzPct val="100000"/>
              <a:buFont typeface="Wingdings" pitchFamily="2" charset="2"/>
              <a:buChar char="§"/>
            </a:pPr>
            <a:r>
              <a:rPr lang="en-ZA" sz="1600" dirty="0">
                <a:solidFill>
                  <a:schemeClr val="tx1"/>
                </a:solidFill>
              </a:rPr>
              <a:t>Schedule</a:t>
            </a:r>
          </a:p>
          <a:p>
            <a:pPr lvl="1">
              <a:lnSpc>
                <a:spcPct val="150000"/>
              </a:lnSpc>
              <a:buClr>
                <a:schemeClr val="tx1"/>
              </a:buClr>
              <a:buFont typeface="Arial" panose="020B0604020202020204" pitchFamily="34" charset="0"/>
              <a:buChar char="•"/>
            </a:pPr>
            <a:endParaRPr lang="en-ZA" sz="2000" dirty="0">
              <a:solidFill>
                <a:schemeClr val="tx1"/>
              </a:solidFill>
            </a:endParaRPr>
          </a:p>
          <a:p>
            <a:pPr lvl="0">
              <a:lnSpc>
                <a:spcPct val="150000"/>
              </a:lnSpc>
              <a:buClr>
                <a:schemeClr val="tx1"/>
              </a:buClr>
              <a:buFont typeface="Arial" panose="020B0604020202020204" pitchFamily="34" charset="0"/>
              <a:buChar char="•"/>
            </a:pP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5" name="Picture 2" descr="Business Analyst Stock Illustrations – 15,143 Business Analyst Stock  Illustrations, Vectors &amp; Clipart - Dreamstime">
            <a:extLst>
              <a:ext uri="{FF2B5EF4-FFF2-40B4-BE49-F238E27FC236}">
                <a16:creationId xmlns:a16="http://schemas.microsoft.com/office/drawing/2014/main" id="{CB5347F5-C65B-2943-BD74-5731EB60C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251" y="3551160"/>
            <a:ext cx="934679" cy="93467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10;p16">
            <a:extLst>
              <a:ext uri="{FF2B5EF4-FFF2-40B4-BE49-F238E27FC236}">
                <a16:creationId xmlns:a16="http://schemas.microsoft.com/office/drawing/2014/main" id="{AD19FCCF-9E77-4F43-81FD-EF1885BE351D}"/>
              </a:ext>
            </a:extLst>
          </p:cNvPr>
          <p:cNvSpPr txBox="1">
            <a:spLocks/>
          </p:cNvSpPr>
          <p:nvPr/>
        </p:nvSpPr>
        <p:spPr>
          <a:xfrm>
            <a:off x="7699156" y="4328365"/>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Business Analyst</a:t>
            </a:r>
          </a:p>
        </p:txBody>
      </p:sp>
    </p:spTree>
    <p:extLst>
      <p:ext uri="{BB962C8B-B14F-4D97-AF65-F5344CB8AC3E}">
        <p14:creationId xmlns:p14="http://schemas.microsoft.com/office/powerpoint/2010/main" val="33908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8EFA-78E0-0F46-89AB-09B7142530BC}"/>
              </a:ext>
            </a:extLst>
          </p:cNvPr>
          <p:cNvSpPr>
            <a:spLocks noGrp="1"/>
          </p:cNvSpPr>
          <p:nvPr>
            <p:ph type="title"/>
          </p:nvPr>
        </p:nvSpPr>
        <p:spPr>
          <a:xfrm>
            <a:off x="404330" y="493832"/>
            <a:ext cx="8229600" cy="413400"/>
          </a:xfrm>
        </p:spPr>
        <p:txBody>
          <a:bodyPr/>
          <a:lstStyle/>
          <a:p>
            <a:r>
              <a:rPr lang="en-US" b="1" dirty="0"/>
              <a:t>Phase 2: Pet Adoption Website</a:t>
            </a:r>
          </a:p>
        </p:txBody>
      </p:sp>
      <p:sp>
        <p:nvSpPr>
          <p:cNvPr id="3" name="Text Placeholder 2">
            <a:extLst>
              <a:ext uri="{FF2B5EF4-FFF2-40B4-BE49-F238E27FC236}">
                <a16:creationId xmlns:a16="http://schemas.microsoft.com/office/drawing/2014/main" id="{68255387-7B6A-AA43-819A-F4C054FB1632}"/>
              </a:ext>
            </a:extLst>
          </p:cNvPr>
          <p:cNvSpPr>
            <a:spLocks noGrp="1"/>
          </p:cNvSpPr>
          <p:nvPr>
            <p:ph type="body" idx="1"/>
          </p:nvPr>
        </p:nvSpPr>
        <p:spPr/>
        <p:txBody>
          <a:bodyPr/>
          <a:lstStyle/>
          <a:p>
            <a:pPr>
              <a:lnSpc>
                <a:spcPct val="150000"/>
              </a:lnSpc>
              <a:buClr>
                <a:schemeClr val="tx1"/>
              </a:buClr>
              <a:buSzPct val="100000"/>
              <a:buFont typeface="Arial" panose="020B0604020202020204" pitchFamily="34" charset="0"/>
              <a:buChar char="•"/>
            </a:pPr>
            <a:r>
              <a:rPr lang="en-ZA" sz="2000" dirty="0">
                <a:solidFill>
                  <a:schemeClr val="tx1"/>
                </a:solidFill>
              </a:rPr>
              <a:t>Do we have a domain name?</a:t>
            </a:r>
          </a:p>
          <a:p>
            <a:pPr>
              <a:lnSpc>
                <a:spcPct val="150000"/>
              </a:lnSpc>
              <a:buClr>
                <a:schemeClr val="tx1"/>
              </a:buClr>
              <a:buSzPct val="100000"/>
              <a:buFont typeface="Arial" panose="020B0604020202020204" pitchFamily="34" charset="0"/>
              <a:buChar char="•"/>
            </a:pPr>
            <a:r>
              <a:rPr lang="en-ZA" sz="2000" dirty="0">
                <a:solidFill>
                  <a:schemeClr val="tx1"/>
                </a:solidFill>
              </a:rPr>
              <a:t>Do we have qualified front end and back end engineers?</a:t>
            </a:r>
          </a:p>
          <a:p>
            <a:pPr>
              <a:lnSpc>
                <a:spcPct val="150000"/>
              </a:lnSpc>
              <a:buClr>
                <a:schemeClr val="tx1"/>
              </a:buClr>
              <a:buSzPct val="100000"/>
              <a:buFont typeface="Arial" panose="020B0604020202020204" pitchFamily="34" charset="0"/>
              <a:buChar char="•"/>
            </a:pPr>
            <a:r>
              <a:rPr lang="en-ZA" sz="2000" dirty="0">
                <a:solidFill>
                  <a:schemeClr val="tx1"/>
                </a:solidFill>
              </a:rPr>
              <a:t>Do we need authentication?</a:t>
            </a:r>
          </a:p>
          <a:p>
            <a:pPr>
              <a:lnSpc>
                <a:spcPct val="150000"/>
              </a:lnSpc>
              <a:buClr>
                <a:schemeClr val="tx1"/>
              </a:buClr>
              <a:buSzPct val="100000"/>
              <a:buFont typeface="Arial" panose="020B0604020202020204" pitchFamily="34" charset="0"/>
              <a:buChar char="•"/>
            </a:pPr>
            <a:r>
              <a:rPr lang="en-ZA" sz="2000" dirty="0">
                <a:solidFill>
                  <a:schemeClr val="tx1"/>
                </a:solidFill>
              </a:rPr>
              <a:t>Can we finish this system in 2 months?</a:t>
            </a:r>
          </a:p>
          <a:p>
            <a:pPr>
              <a:lnSpc>
                <a:spcPct val="150000"/>
              </a:lnSpc>
              <a:buClr>
                <a:schemeClr val="tx1"/>
              </a:buClr>
              <a:buSzPct val="100000"/>
              <a:buFont typeface="Arial" panose="020B0604020202020204" pitchFamily="34" charset="0"/>
              <a:buChar char="•"/>
            </a:pPr>
            <a:r>
              <a:rPr lang="en-ZA" sz="2000" dirty="0">
                <a:solidFill>
                  <a:schemeClr val="tx1"/>
                </a:solidFill>
              </a:rPr>
              <a:t>Can we keep within the budget?</a:t>
            </a:r>
          </a:p>
          <a:p>
            <a:pPr lvl="1">
              <a:lnSpc>
                <a:spcPct val="150000"/>
              </a:lnSpc>
              <a:buClr>
                <a:schemeClr val="tx1"/>
              </a:buClr>
              <a:buSzPct val="100000"/>
              <a:buFont typeface="Arial" panose="020B0604020202020204" pitchFamily="34" charset="0"/>
              <a:buChar char="•"/>
            </a:pPr>
            <a:endParaRPr lang="en-ZA" sz="2000" dirty="0">
              <a:solidFill>
                <a:schemeClr val="tx1"/>
              </a:solidFill>
            </a:endParaRPr>
          </a:p>
        </p:txBody>
      </p:sp>
      <p:sp>
        <p:nvSpPr>
          <p:cNvPr id="4" name="Slide Number Placeholder 3">
            <a:extLst>
              <a:ext uri="{FF2B5EF4-FFF2-40B4-BE49-F238E27FC236}">
                <a16:creationId xmlns:a16="http://schemas.microsoft.com/office/drawing/2014/main" id="{FD1200DF-B687-7840-8BCD-383A77668186}"/>
              </a:ext>
            </a:extLst>
          </p:cNvPr>
          <p:cNvSpPr>
            <a:spLocks noGrp="1"/>
          </p:cNvSpPr>
          <p:nvPr>
            <p:ph type="sldNum" idx="12"/>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6951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3: Design</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Google Shape;110;p16">
            <a:extLst>
              <a:ext uri="{FF2B5EF4-FFF2-40B4-BE49-F238E27FC236}">
                <a16:creationId xmlns:a16="http://schemas.microsoft.com/office/drawing/2014/main" id="{347098BD-D610-9A4E-98F3-1B2DD2C0D1CD}"/>
              </a:ext>
            </a:extLst>
          </p:cNvPr>
          <p:cNvSpPr txBox="1">
            <a:spLocks noGrp="1"/>
          </p:cNvSpPr>
          <p:nvPr>
            <p:ph type="body" idx="1"/>
          </p:nvPr>
        </p:nvSpPr>
        <p:spPr>
          <a:xfrm>
            <a:off x="342900" y="1125538"/>
            <a:ext cx="8291513" cy="363855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ZA" sz="2000" dirty="0"/>
              <a:t>How the system will be designed and built</a:t>
            </a:r>
          </a:p>
          <a:p>
            <a:pPr>
              <a:lnSpc>
                <a:spcPct val="150000"/>
              </a:lnSpc>
              <a:buClr>
                <a:schemeClr val="tx1"/>
              </a:buClr>
              <a:buFont typeface="Arial" panose="020B0604020202020204" pitchFamily="34" charset="0"/>
              <a:buChar char="•"/>
            </a:pPr>
            <a:r>
              <a:rPr lang="en-ZA" sz="2000" dirty="0"/>
              <a:t>List of technologies, frameworks, and libraries</a:t>
            </a:r>
          </a:p>
          <a:p>
            <a:pPr>
              <a:lnSpc>
                <a:spcPct val="150000"/>
              </a:lnSpc>
              <a:buClr>
                <a:schemeClr val="tx1"/>
              </a:buClr>
              <a:buFont typeface="Arial" panose="020B0604020202020204" pitchFamily="34" charset="0"/>
              <a:buChar char="•"/>
            </a:pPr>
            <a:r>
              <a:rPr lang="en-ZA" sz="2000" dirty="0"/>
              <a:t>Architecture</a:t>
            </a:r>
          </a:p>
          <a:p>
            <a:pPr>
              <a:lnSpc>
                <a:spcPct val="150000"/>
              </a:lnSpc>
              <a:buClr>
                <a:schemeClr val="tx1"/>
              </a:buClr>
              <a:buFont typeface="Arial" panose="020B0604020202020204" pitchFamily="34" charset="0"/>
              <a:buChar char="•"/>
            </a:pPr>
            <a:r>
              <a:rPr lang="en-ZA" sz="2000" dirty="0"/>
              <a:t>Workflow diagrams</a:t>
            </a:r>
          </a:p>
          <a:p>
            <a:pPr>
              <a:lnSpc>
                <a:spcPct val="150000"/>
              </a:lnSpc>
              <a:buClr>
                <a:schemeClr val="tx1"/>
              </a:buClr>
              <a:buFont typeface="Arial" panose="020B0604020202020204" pitchFamily="34" charset="0"/>
              <a:buChar char="•"/>
            </a:pPr>
            <a:r>
              <a:rPr lang="en-ZA" sz="2000" dirty="0"/>
              <a:t>Wireframes</a:t>
            </a:r>
          </a:p>
          <a:p>
            <a:pPr>
              <a:lnSpc>
                <a:spcPct val="150000"/>
              </a:lnSpc>
              <a:buClr>
                <a:schemeClr val="tx1"/>
              </a:buClr>
              <a:buFont typeface="Arial" panose="020B0604020202020204" pitchFamily="34" charset="0"/>
              <a:buChar char="•"/>
            </a:pPr>
            <a:r>
              <a:rPr lang="en-ZA" sz="2000" dirty="0" err="1"/>
              <a:t>Mockups</a:t>
            </a:r>
            <a:endParaRPr sz="2000" dirty="0"/>
          </a:p>
        </p:txBody>
      </p:sp>
      <p:pic>
        <p:nvPicPr>
          <p:cNvPr id="3074" name="Picture 2" descr="Scaffolding Clipart - Clip Art Library">
            <a:extLst>
              <a:ext uri="{FF2B5EF4-FFF2-40B4-BE49-F238E27FC236}">
                <a16:creationId xmlns:a16="http://schemas.microsoft.com/office/drawing/2014/main" id="{52F836B6-5FA8-3942-ABC3-F7746DABE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768" y="3537509"/>
            <a:ext cx="934679" cy="934679"/>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0;p16">
            <a:extLst>
              <a:ext uri="{FF2B5EF4-FFF2-40B4-BE49-F238E27FC236}">
                <a16:creationId xmlns:a16="http://schemas.microsoft.com/office/drawing/2014/main" id="{5C1DAD5E-309C-6744-BDF8-20416479ECC2}"/>
              </a:ext>
            </a:extLst>
          </p:cNvPr>
          <p:cNvSpPr txBox="1">
            <a:spLocks/>
          </p:cNvSpPr>
          <p:nvPr/>
        </p:nvSpPr>
        <p:spPr>
          <a:xfrm>
            <a:off x="7697802" y="4328991"/>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Designer</a:t>
            </a:r>
          </a:p>
        </p:txBody>
      </p:sp>
      <p:pic>
        <p:nvPicPr>
          <p:cNvPr id="3078" name="Picture 6" descr="Software Requirements Specification (SRS Document) | Perforce">
            <a:extLst>
              <a:ext uri="{FF2B5EF4-FFF2-40B4-BE49-F238E27FC236}">
                <a16:creationId xmlns:a16="http://schemas.microsoft.com/office/drawing/2014/main" id="{D9622E1E-C3A8-5448-91E9-63559DFDD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74" t="14762" r="27355" b="9256"/>
          <a:stretch/>
        </p:blipFill>
        <p:spPr bwMode="auto">
          <a:xfrm>
            <a:off x="6064408" y="2584394"/>
            <a:ext cx="934679" cy="1104385"/>
          </a:xfrm>
          <a:prstGeom prst="rect">
            <a:avLst/>
          </a:prstGeom>
          <a:noFill/>
          <a:extLst>
            <a:ext uri="{909E8E84-426E-40DD-AFC4-6F175D3DCCD1}">
              <a14:hiddenFill xmlns:a14="http://schemas.microsoft.com/office/drawing/2010/main">
                <a:solidFill>
                  <a:srgbClr val="FFFFFF"/>
                </a:solidFill>
              </a14:hiddenFill>
            </a:ext>
          </a:extLst>
        </p:spPr>
      </p:pic>
      <p:sp>
        <p:nvSpPr>
          <p:cNvPr id="3" name="Bent Arrow 2">
            <a:extLst>
              <a:ext uri="{FF2B5EF4-FFF2-40B4-BE49-F238E27FC236}">
                <a16:creationId xmlns:a16="http://schemas.microsoft.com/office/drawing/2014/main" id="{3FA6F089-1D22-F045-998E-7E756DC27A69}"/>
              </a:ext>
            </a:extLst>
          </p:cNvPr>
          <p:cNvSpPr/>
          <p:nvPr/>
        </p:nvSpPr>
        <p:spPr>
          <a:xfrm rot="10800000" flipH="1">
            <a:off x="6531747" y="3802109"/>
            <a:ext cx="1069258" cy="431706"/>
          </a:xfrm>
          <a:prstGeom prst="bentArrow">
            <a:avLst/>
          </a:prstGeom>
          <a:ln>
            <a:solidFill>
              <a:srgbClr val="C87BF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66402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50021-DDFD-7048-ABF0-7A3276D17387}"/>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10242" name="Picture 2" descr="How Web Apps Work - Web Application Architecture Simplified | Reinvently">
            <a:extLst>
              <a:ext uri="{FF2B5EF4-FFF2-40B4-BE49-F238E27FC236}">
                <a16:creationId xmlns:a16="http://schemas.microsoft.com/office/drawing/2014/main" id="{B49C3A5D-D4DB-DA4A-82AF-8F88398B1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419" y="1035217"/>
            <a:ext cx="6271019" cy="373151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1D11B7E2-73A7-FC4D-BA3E-458BD614EC3B}"/>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Architecture Diagram</a:t>
            </a:r>
          </a:p>
        </p:txBody>
      </p:sp>
      <p:sp>
        <p:nvSpPr>
          <p:cNvPr id="3" name="TextBox 2">
            <a:extLst>
              <a:ext uri="{FF2B5EF4-FFF2-40B4-BE49-F238E27FC236}">
                <a16:creationId xmlns:a16="http://schemas.microsoft.com/office/drawing/2014/main" id="{74C74FD4-52B6-9C41-8A8B-A54F64A30A3E}"/>
              </a:ext>
            </a:extLst>
          </p:cNvPr>
          <p:cNvSpPr txBox="1"/>
          <p:nvPr/>
        </p:nvSpPr>
        <p:spPr>
          <a:xfrm>
            <a:off x="2690331" y="3352800"/>
            <a:ext cx="1257299" cy="43088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100" b="1" dirty="0">
                <a:solidFill>
                  <a:srgbClr val="002060"/>
                </a:solidFill>
                <a:latin typeface="Cousine" panose="02070409020205020404" pitchFamily="49" charset="0"/>
                <a:cs typeface="Cousine" panose="02070409020205020404" pitchFamily="49" charset="0"/>
              </a:rPr>
              <a:t>Pet adoption website</a:t>
            </a:r>
          </a:p>
        </p:txBody>
      </p:sp>
      <p:sp>
        <p:nvSpPr>
          <p:cNvPr id="13" name="TextBox 12">
            <a:extLst>
              <a:ext uri="{FF2B5EF4-FFF2-40B4-BE49-F238E27FC236}">
                <a16:creationId xmlns:a16="http://schemas.microsoft.com/office/drawing/2014/main" id="{EB1A3659-6376-5046-A502-3AE73B8A8EE9}"/>
              </a:ext>
            </a:extLst>
          </p:cNvPr>
          <p:cNvSpPr txBox="1"/>
          <p:nvPr/>
        </p:nvSpPr>
        <p:spPr>
          <a:xfrm>
            <a:off x="6625682" y="3892839"/>
            <a:ext cx="1257299"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b="1" dirty="0">
                <a:solidFill>
                  <a:srgbClr val="002060"/>
                </a:solidFill>
                <a:latin typeface="Cousine" panose="02070409020205020404" pitchFamily="49" charset="0"/>
                <a:cs typeface="Cousine" panose="02070409020205020404" pitchFamily="49" charset="0"/>
              </a:rPr>
              <a:t>Pet adoption database</a:t>
            </a:r>
          </a:p>
        </p:txBody>
      </p:sp>
      <p:sp>
        <p:nvSpPr>
          <p:cNvPr id="14" name="TextBox 13">
            <a:extLst>
              <a:ext uri="{FF2B5EF4-FFF2-40B4-BE49-F238E27FC236}">
                <a16:creationId xmlns:a16="http://schemas.microsoft.com/office/drawing/2014/main" id="{1A69E040-5E6A-2148-A6A0-AFABE12E26EE}"/>
              </a:ext>
            </a:extLst>
          </p:cNvPr>
          <p:cNvSpPr txBox="1"/>
          <p:nvPr/>
        </p:nvSpPr>
        <p:spPr>
          <a:xfrm>
            <a:off x="6408863" y="1119159"/>
            <a:ext cx="1466589"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100" b="1" dirty="0">
                <a:solidFill>
                  <a:srgbClr val="002060"/>
                </a:solidFill>
                <a:latin typeface="Cousine" panose="02070409020205020404" pitchFamily="49" charset="0"/>
                <a:cs typeface="Cousine" panose="02070409020205020404" pitchFamily="49" charset="0"/>
              </a:rPr>
              <a:t>Pet adoption backend logic</a:t>
            </a:r>
          </a:p>
        </p:txBody>
      </p:sp>
    </p:spTree>
    <p:extLst>
      <p:ext uri="{BB962C8B-B14F-4D97-AF65-F5344CB8AC3E}">
        <p14:creationId xmlns:p14="http://schemas.microsoft.com/office/powerpoint/2010/main" val="16787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A50021-DDFD-7048-ABF0-7A3276D17387}"/>
              </a:ext>
            </a:extLst>
          </p:cNvPr>
          <p:cNvSpPr>
            <a:spLocks noGrp="1"/>
          </p:cNvSpPr>
          <p:nvPr>
            <p:ph type="sldNum" idx="12"/>
          </p:nvPr>
        </p:nvSpPr>
        <p:spPr/>
        <p:txBody>
          <a:bodyPr/>
          <a:lstStyle/>
          <a:p>
            <a:fld id="{00000000-1234-1234-1234-123412341234}" type="slidenum">
              <a:rPr lang="en" smtClean="0"/>
              <a:pPr/>
              <a:t>14</a:t>
            </a:fld>
            <a:endParaRPr lang="en"/>
          </a:p>
        </p:txBody>
      </p:sp>
      <p:sp>
        <p:nvSpPr>
          <p:cNvPr id="6" name="Google Shape;109;p16">
            <a:extLst>
              <a:ext uri="{FF2B5EF4-FFF2-40B4-BE49-F238E27FC236}">
                <a16:creationId xmlns:a16="http://schemas.microsoft.com/office/drawing/2014/main" id="{AB7EFE76-729E-CB49-A195-79B0D5DEC81A}"/>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Wireframes</a:t>
            </a:r>
          </a:p>
        </p:txBody>
      </p:sp>
      <p:pic>
        <p:nvPicPr>
          <p:cNvPr id="9" name="Picture 8">
            <a:extLst>
              <a:ext uri="{FF2B5EF4-FFF2-40B4-BE49-F238E27FC236}">
                <a16:creationId xmlns:a16="http://schemas.microsoft.com/office/drawing/2014/main" id="{554BC84F-652F-D642-8C49-2CD88B8FBF1D}"/>
              </a:ext>
            </a:extLst>
          </p:cNvPr>
          <p:cNvPicPr>
            <a:picLocks noChangeAspect="1"/>
          </p:cNvPicPr>
          <p:nvPr/>
        </p:nvPicPr>
        <p:blipFill>
          <a:blip r:embed="rId2"/>
          <a:stretch>
            <a:fillRect/>
          </a:stretch>
        </p:blipFill>
        <p:spPr>
          <a:xfrm>
            <a:off x="724243" y="1024890"/>
            <a:ext cx="5033910" cy="3254126"/>
          </a:xfrm>
          <a:prstGeom prst="rect">
            <a:avLst/>
          </a:prstGeom>
        </p:spPr>
      </p:pic>
      <p:pic>
        <p:nvPicPr>
          <p:cNvPr id="1034" name="Picture 10" descr="20 Examples of Web and Mobile Wireframe Sketches">
            <a:extLst>
              <a:ext uri="{FF2B5EF4-FFF2-40B4-BE49-F238E27FC236}">
                <a16:creationId xmlns:a16="http://schemas.microsoft.com/office/drawing/2014/main" id="{4A097944-FBC3-FA47-ABF2-6EA467393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193" y="2481347"/>
            <a:ext cx="2401888" cy="23827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taurant App | Wireframe website, Restaurant app, Wireframe">
            <a:extLst>
              <a:ext uri="{FF2B5EF4-FFF2-40B4-BE49-F238E27FC236}">
                <a16:creationId xmlns:a16="http://schemas.microsoft.com/office/drawing/2014/main" id="{E343911A-2521-9A4B-AF30-E2DD73B1D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8193" y="333323"/>
            <a:ext cx="2605853" cy="198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22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0CAC3-F0E1-ED4F-BA77-BFCD635B704D}"/>
              </a:ext>
            </a:extLst>
          </p:cNvPr>
          <p:cNvSpPr>
            <a:spLocks noGrp="1"/>
          </p:cNvSpPr>
          <p:nvPr>
            <p:ph type="title"/>
          </p:nvPr>
        </p:nvSpPr>
        <p:spPr/>
        <p:txBody>
          <a:bodyPr/>
          <a:lstStyle/>
          <a:p>
            <a:r>
              <a:rPr lang="en-US" b="1" dirty="0"/>
              <a:t>Phase 3: Pet Adoption Website</a:t>
            </a:r>
          </a:p>
        </p:txBody>
      </p:sp>
      <p:sp>
        <p:nvSpPr>
          <p:cNvPr id="4" name="Slide Number Placeholder 3">
            <a:extLst>
              <a:ext uri="{FF2B5EF4-FFF2-40B4-BE49-F238E27FC236}">
                <a16:creationId xmlns:a16="http://schemas.microsoft.com/office/drawing/2014/main" id="{BE667AE6-925E-F64B-9190-5D91EED1623C}"/>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6" name="Picture 5" descr="Graphical user interface, application&#10;&#10;Description automatically generated">
            <a:extLst>
              <a:ext uri="{FF2B5EF4-FFF2-40B4-BE49-F238E27FC236}">
                <a16:creationId xmlns:a16="http://schemas.microsoft.com/office/drawing/2014/main" id="{AB03200D-B17D-B243-BCBC-FA77572A2BCE}"/>
              </a:ext>
            </a:extLst>
          </p:cNvPr>
          <p:cNvPicPr>
            <a:picLocks noChangeAspect="1"/>
          </p:cNvPicPr>
          <p:nvPr/>
        </p:nvPicPr>
        <p:blipFill>
          <a:blip r:embed="rId2"/>
          <a:stretch>
            <a:fillRect/>
          </a:stretch>
        </p:blipFill>
        <p:spPr>
          <a:xfrm>
            <a:off x="1281921" y="953469"/>
            <a:ext cx="6474417" cy="3641860"/>
          </a:xfrm>
          <a:prstGeom prst="rect">
            <a:avLst/>
          </a:prstGeom>
        </p:spPr>
      </p:pic>
    </p:spTree>
    <p:extLst>
      <p:ext uri="{BB962C8B-B14F-4D97-AF65-F5344CB8AC3E}">
        <p14:creationId xmlns:p14="http://schemas.microsoft.com/office/powerpoint/2010/main" val="66038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4: Development/Coding</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lvl="0">
              <a:lnSpc>
                <a:spcPct val="150000"/>
              </a:lnSpc>
              <a:buClr>
                <a:schemeClr val="tx1"/>
              </a:buClr>
              <a:buFont typeface="Arial" panose="020B0604020202020204" pitchFamily="34" charset="0"/>
              <a:buChar char="•"/>
            </a:pPr>
            <a:r>
              <a:rPr lang="en-ZA" sz="2000" dirty="0"/>
              <a:t>Building the system by writing code </a:t>
            </a:r>
          </a:p>
          <a:p>
            <a:pPr lvl="0">
              <a:lnSpc>
                <a:spcPct val="150000"/>
              </a:lnSpc>
              <a:buClr>
                <a:schemeClr val="tx1"/>
              </a:buClr>
              <a:buFont typeface="Arial" panose="020B0604020202020204" pitchFamily="34" charset="0"/>
              <a:buChar char="•"/>
            </a:pPr>
            <a:r>
              <a:rPr lang="en-ZA" sz="2000" dirty="0"/>
              <a:t>Tasks are divided </a:t>
            </a:r>
          </a:p>
          <a:p>
            <a:pPr lvl="0">
              <a:lnSpc>
                <a:spcPct val="150000"/>
              </a:lnSpc>
              <a:buClr>
                <a:schemeClr val="tx1"/>
              </a:buClr>
              <a:buFont typeface="Arial" panose="020B0604020202020204" pitchFamily="34" charset="0"/>
              <a:buChar char="•"/>
            </a:pPr>
            <a:r>
              <a:rPr lang="en-ZA" sz="2000" dirty="0"/>
              <a:t>Longest phase</a:t>
            </a:r>
          </a:p>
          <a:p>
            <a:pPr lvl="0">
              <a:lnSpc>
                <a:spcPct val="150000"/>
              </a:lnSpc>
              <a:buClr>
                <a:schemeClr val="tx1"/>
              </a:buClr>
              <a:buFont typeface="Arial" panose="020B0604020202020204" pitchFamily="34" charset="0"/>
              <a:buChar char="•"/>
            </a:pPr>
            <a:r>
              <a:rPr lang="en-ZA" sz="2000" dirty="0"/>
              <a:t>Coding guidelines</a:t>
            </a:r>
          </a:p>
          <a:p>
            <a:pPr lvl="0">
              <a:lnSpc>
                <a:spcPct val="150000"/>
              </a:lnSpc>
              <a:buClr>
                <a:schemeClr val="tx1"/>
              </a:buClr>
              <a:buFont typeface="Arial" panose="020B0604020202020204" pitchFamily="34" charset="0"/>
              <a:buChar char="•"/>
            </a:pP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7" name="Google Shape;110;p16">
            <a:extLst>
              <a:ext uri="{FF2B5EF4-FFF2-40B4-BE49-F238E27FC236}">
                <a16:creationId xmlns:a16="http://schemas.microsoft.com/office/drawing/2014/main" id="{13C357E0-CA2B-A847-910B-B59F779418ED}"/>
              </a:ext>
            </a:extLst>
          </p:cNvPr>
          <p:cNvSpPr txBox="1">
            <a:spLocks/>
          </p:cNvSpPr>
          <p:nvPr/>
        </p:nvSpPr>
        <p:spPr>
          <a:xfrm>
            <a:off x="7650918" y="4379985"/>
            <a:ext cx="1031153"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Developer</a:t>
            </a:r>
          </a:p>
        </p:txBody>
      </p:sp>
      <p:pic>
        <p:nvPicPr>
          <p:cNvPr id="8200" name="Picture 8" descr="Female Web Developer Illustration Vector - Download Free Vectors, Clipart  Graphics &amp; Vector Art">
            <a:extLst>
              <a:ext uri="{FF2B5EF4-FFF2-40B4-BE49-F238E27FC236}">
                <a16:creationId xmlns:a16="http://schemas.microsoft.com/office/drawing/2014/main" id="{AF3AAF6C-47C5-674A-AD98-DE638E1FF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541" y="3385304"/>
            <a:ext cx="1121905" cy="112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6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C00A49-74DB-9244-8D00-DD3A8D9F4498}"/>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6146" name="Picture 2" descr="The Matrix green code? Just a bunch of sushi recipes">
            <a:extLst>
              <a:ext uri="{FF2B5EF4-FFF2-40B4-BE49-F238E27FC236}">
                <a16:creationId xmlns:a16="http://schemas.microsoft.com/office/drawing/2014/main" id="{36116905-103A-3D47-8BAA-684A115D8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47" y="210033"/>
            <a:ext cx="8294297" cy="4787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87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390963-DDC5-8141-BED7-AF66AF90EF4B}"/>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7170" name="Picture 2" descr="Real Deep Thought Code. from Qwertee | Day of the Shirt">
            <a:extLst>
              <a:ext uri="{FF2B5EF4-FFF2-40B4-BE49-F238E27FC236}">
                <a16:creationId xmlns:a16="http://schemas.microsoft.com/office/drawing/2014/main" id="{75B01E8F-0216-DB49-84C7-86AC2B041B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54" b="22437"/>
          <a:stretch/>
        </p:blipFill>
        <p:spPr bwMode="auto">
          <a:xfrm>
            <a:off x="2090046" y="926203"/>
            <a:ext cx="4963908" cy="372346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A224EBA6-4B7D-084E-818C-9348228B2CA4}"/>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Code Example</a:t>
            </a:r>
          </a:p>
        </p:txBody>
      </p:sp>
    </p:spTree>
    <p:extLst>
      <p:ext uri="{BB962C8B-B14F-4D97-AF65-F5344CB8AC3E}">
        <p14:creationId xmlns:p14="http://schemas.microsoft.com/office/powerpoint/2010/main" val="391205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65F4C-4FF1-2746-A528-34A891D1BA7F}"/>
              </a:ext>
            </a:extLst>
          </p:cNvPr>
          <p:cNvSpPr>
            <a:spLocks noGrp="1"/>
          </p:cNvSpPr>
          <p:nvPr>
            <p:ph type="title"/>
          </p:nvPr>
        </p:nvSpPr>
        <p:spPr/>
        <p:txBody>
          <a:bodyPr/>
          <a:lstStyle/>
          <a:p>
            <a:r>
              <a:rPr lang="en-US" b="1" dirty="0"/>
              <a:t>Phase 4: Pet Adoption Website</a:t>
            </a:r>
          </a:p>
        </p:txBody>
      </p:sp>
      <p:pic>
        <p:nvPicPr>
          <p:cNvPr id="5" name="Picture 4">
            <a:extLst>
              <a:ext uri="{FF2B5EF4-FFF2-40B4-BE49-F238E27FC236}">
                <a16:creationId xmlns:a16="http://schemas.microsoft.com/office/drawing/2014/main" id="{757FCFE7-3F1D-644E-B4A5-178935CDC733}"/>
              </a:ext>
            </a:extLst>
          </p:cNvPr>
          <p:cNvPicPr>
            <a:picLocks noChangeAspect="1"/>
          </p:cNvPicPr>
          <p:nvPr/>
        </p:nvPicPr>
        <p:blipFill>
          <a:blip r:embed="rId2"/>
          <a:stretch>
            <a:fillRect/>
          </a:stretch>
        </p:blipFill>
        <p:spPr>
          <a:xfrm>
            <a:off x="645068" y="1055495"/>
            <a:ext cx="2890611" cy="3776267"/>
          </a:xfrm>
          <a:prstGeom prst="rect">
            <a:avLst/>
          </a:prstGeom>
        </p:spPr>
      </p:pic>
      <p:sp>
        <p:nvSpPr>
          <p:cNvPr id="4" name="Slide Number Placeholder 3">
            <a:extLst>
              <a:ext uri="{FF2B5EF4-FFF2-40B4-BE49-F238E27FC236}">
                <a16:creationId xmlns:a16="http://schemas.microsoft.com/office/drawing/2014/main" id="{D0170386-3CDE-BD46-BC2D-2AF4823A3EA8}"/>
              </a:ext>
            </a:extLst>
          </p:cNvPr>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325562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grpSp>
        <p:nvGrpSpPr>
          <p:cNvPr id="79" name="Google Shape;79;p13"/>
          <p:cNvGrpSpPr/>
          <p:nvPr/>
        </p:nvGrpSpPr>
        <p:grpSpPr>
          <a:xfrm>
            <a:off x="6125804" y="2334470"/>
            <a:ext cx="2174335" cy="2111735"/>
            <a:chOff x="5708850" y="3417450"/>
            <a:chExt cx="2931161" cy="2815646"/>
          </a:xfrm>
        </p:grpSpPr>
        <p:sp>
          <p:nvSpPr>
            <p:cNvPr id="80" name="Google Shape;80;p13"/>
            <p:cNvSpPr/>
            <p:nvPr/>
          </p:nvSpPr>
          <p:spPr>
            <a:xfrm>
              <a:off x="6102011" y="3942011"/>
              <a:ext cx="2283300" cy="2283300"/>
            </a:xfrm>
            <a:prstGeom prst="rect">
              <a:avLst/>
            </a:prstGeom>
            <a:noFill/>
            <a:ln w="9525" cap="flat" cmpd="sng">
              <a:solidFill>
                <a:schemeClr val="tx1"/>
              </a:solidFill>
              <a:prstDash val="dash"/>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8516561" y="3942000"/>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2" name="Google Shape;82;p13"/>
            <p:cNvSpPr/>
            <p:nvPr/>
          </p:nvSpPr>
          <p:spPr>
            <a:xfrm rot="-5400000">
              <a:off x="7180125" y="2605525"/>
              <a:ext cx="123450" cy="2275725"/>
            </a:xfrm>
            <a:custGeom>
              <a:avLst/>
              <a:gdLst/>
              <a:ahLst/>
              <a:cxnLst/>
              <a:rect l="l" t="t" r="r" b="b"/>
              <a:pathLst>
                <a:path w="4938" h="91029" extrusionOk="0">
                  <a:moveTo>
                    <a:pt x="0" y="0"/>
                  </a:moveTo>
                  <a:lnTo>
                    <a:pt x="4938" y="0"/>
                  </a:lnTo>
                  <a:lnTo>
                    <a:pt x="4938" y="91029"/>
                  </a:lnTo>
                  <a:lnTo>
                    <a:pt x="0" y="91029"/>
                  </a:lnTo>
                </a:path>
              </a:pathLst>
            </a:custGeom>
            <a:noFill/>
            <a:ln w="9525" cap="flat" cmpd="sng">
              <a:solidFill>
                <a:schemeClr val="tx1"/>
              </a:solidFill>
              <a:prstDash val="solid"/>
              <a:miter lim="8000"/>
              <a:headEnd type="none" w="med" len="med"/>
              <a:tailEnd type="none" w="med" len="med"/>
            </a:ln>
          </p:spPr>
        </p:sp>
        <p:sp>
          <p:nvSpPr>
            <p:cNvPr id="83" name="Google Shape;83;p13"/>
            <p:cNvSpPr/>
            <p:nvPr/>
          </p:nvSpPr>
          <p:spPr>
            <a:xfrm rot="-5400000">
              <a:off x="5708850" y="3417450"/>
              <a:ext cx="1326900" cy="1326900"/>
            </a:xfrm>
            <a:prstGeom prst="arc">
              <a:avLst>
                <a:gd name="adj1" fmla="val 16200000"/>
                <a:gd name="adj2" fmla="val 0"/>
              </a:avLst>
            </a:prstGeom>
            <a:noFill/>
            <a:ln w="9525" cap="flat" cmpd="sng">
              <a:solidFill>
                <a:schemeClr val="tx1"/>
              </a:solidFill>
              <a:prstDash val="dash"/>
              <a:round/>
              <a:headEnd type="triangle" w="sm" len="sm"/>
              <a:tailEnd type="triangl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13"/>
            <p:cNvCxnSpPr/>
            <p:nvPr/>
          </p:nvCxnSpPr>
          <p:spPr>
            <a:xfrm>
              <a:off x="6109725" y="3957425"/>
              <a:ext cx="2268000" cy="2268000"/>
            </a:xfrm>
            <a:prstGeom prst="straightConnector1">
              <a:avLst/>
            </a:prstGeom>
            <a:noFill/>
            <a:ln w="9525" cap="flat" cmpd="sng">
              <a:solidFill>
                <a:srgbClr val="FFFFFF"/>
              </a:solidFill>
              <a:prstDash val="dash"/>
              <a:round/>
              <a:headEnd type="none" w="med" len="med"/>
              <a:tailEnd type="none" w="med" len="med"/>
            </a:ln>
          </p:spPr>
        </p:cxnSp>
        <p:cxnSp>
          <p:nvCxnSpPr>
            <p:cNvPr id="85" name="Google Shape;85;p13"/>
            <p:cNvCxnSpPr/>
            <p:nvPr/>
          </p:nvCxnSpPr>
          <p:spPr>
            <a:xfrm flipH="1">
              <a:off x="6102050" y="3941996"/>
              <a:ext cx="2291100" cy="2291100"/>
            </a:xfrm>
            <a:prstGeom prst="straightConnector1">
              <a:avLst/>
            </a:prstGeom>
            <a:noFill/>
            <a:ln w="9525" cap="flat" cmpd="sng">
              <a:solidFill>
                <a:srgbClr val="FFFFFF"/>
              </a:solidFill>
              <a:prstDash val="dash"/>
              <a:round/>
              <a:headEnd type="none" w="med" len="med"/>
              <a:tailEnd type="none" w="med" len="med"/>
            </a:ln>
          </p:spPr>
        </p:cxnSp>
        <p:cxnSp>
          <p:nvCxnSpPr>
            <p:cNvPr id="86" name="Google Shape;86;p13"/>
            <p:cNvCxnSpPr/>
            <p:nvPr/>
          </p:nvCxnSpPr>
          <p:spPr>
            <a:xfrm>
              <a:off x="5978575" y="3949725"/>
              <a:ext cx="0" cy="2283300"/>
            </a:xfrm>
            <a:prstGeom prst="straightConnector1">
              <a:avLst/>
            </a:prstGeom>
            <a:noFill/>
            <a:ln w="9525" cap="flat" cmpd="sng">
              <a:solidFill>
                <a:schemeClr val="tx1"/>
              </a:solidFill>
              <a:prstDash val="solid"/>
              <a:round/>
              <a:headEnd type="triangle" w="sm" len="sm"/>
              <a:tailEnd type="triangle" w="sm" len="sm"/>
            </a:ln>
          </p:spPr>
        </p:cxnSp>
      </p:grpSp>
      <p:sp>
        <p:nvSpPr>
          <p:cNvPr id="87" name="Google Shape;87;p13"/>
          <p:cNvSpPr txBox="1">
            <a:spLocks noGrp="1"/>
          </p:cNvSpPr>
          <p:nvPr>
            <p:ph type="ctrTitle" idx="4294967295"/>
          </p:nvPr>
        </p:nvSpPr>
        <p:spPr>
          <a:xfrm>
            <a:off x="878657" y="647541"/>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chemeClr val="tx1"/>
                </a:solidFill>
              </a:rPr>
              <a:t>Hello world!</a:t>
            </a:r>
            <a:endParaRPr sz="6000" b="1" dirty="0">
              <a:solidFill>
                <a:schemeClr val="tx1"/>
              </a:solidFill>
            </a:endParaRPr>
          </a:p>
        </p:txBody>
      </p:sp>
      <p:sp>
        <p:nvSpPr>
          <p:cNvPr id="88" name="Google Shape;88;p13"/>
          <p:cNvSpPr txBox="1">
            <a:spLocks noGrp="1"/>
          </p:cNvSpPr>
          <p:nvPr>
            <p:ph type="subTitle" idx="4294967295"/>
          </p:nvPr>
        </p:nvSpPr>
        <p:spPr>
          <a:xfrm>
            <a:off x="878657" y="1423212"/>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chemeClr val="tx1"/>
                </a:solidFill>
              </a:rPr>
              <a:t>I AM MEMONA HAQ</a:t>
            </a:r>
            <a:endParaRPr sz="3600" dirty="0">
              <a:solidFill>
                <a:schemeClr val="tx1"/>
              </a:solidFill>
            </a:endParaRPr>
          </a:p>
        </p:txBody>
      </p:sp>
      <p:sp>
        <p:nvSpPr>
          <p:cNvPr id="89" name="Google Shape;89;p13"/>
          <p:cNvSpPr txBox="1">
            <a:spLocks noGrp="1"/>
          </p:cNvSpPr>
          <p:nvPr>
            <p:ph type="body" idx="4294967295"/>
          </p:nvPr>
        </p:nvSpPr>
        <p:spPr>
          <a:xfrm>
            <a:off x="909509" y="2323578"/>
            <a:ext cx="37113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solidFill>
                  <a:schemeClr val="tx1"/>
                </a:solidFill>
              </a:rPr>
              <a:t>I am here because I enjoy sharing knowledge and connecting with people.  </a:t>
            </a:r>
            <a:endParaRPr sz="1800" dirty="0">
              <a:solidFill>
                <a:schemeClr val="tx1"/>
              </a:solidFill>
            </a:endParaRPr>
          </a:p>
          <a:p>
            <a:pPr marL="0" lvl="0" indent="0" algn="l" rtl="0">
              <a:spcBef>
                <a:spcPts val="600"/>
              </a:spcBef>
              <a:spcAft>
                <a:spcPts val="0"/>
              </a:spcAft>
              <a:buNone/>
            </a:pPr>
            <a:endParaRPr sz="1800" dirty="0">
              <a:solidFill>
                <a:schemeClr val="tx1"/>
              </a:solidFill>
            </a:endParaRPr>
          </a:p>
          <a:p>
            <a:pPr marL="0" lvl="0" indent="0" algn="l" rtl="0">
              <a:spcBef>
                <a:spcPts val="600"/>
              </a:spcBef>
              <a:spcAft>
                <a:spcPts val="0"/>
              </a:spcAft>
              <a:buNone/>
            </a:pPr>
            <a:r>
              <a:rPr lang="en" sz="1800" dirty="0">
                <a:solidFill>
                  <a:schemeClr val="tx1"/>
                </a:solidFill>
              </a:rPr>
              <a:t>You can find me at:</a:t>
            </a:r>
            <a:endParaRPr sz="1800" dirty="0">
              <a:solidFill>
                <a:schemeClr val="tx1"/>
              </a:solidFill>
            </a:endParaRPr>
          </a:p>
          <a:p>
            <a:pPr marL="0" lvl="0" indent="0">
              <a:buNone/>
            </a:pPr>
            <a:r>
              <a:rPr lang="en-ZA" sz="1200" dirty="0" err="1">
                <a:solidFill>
                  <a:schemeClr val="tx1"/>
                </a:solidFill>
              </a:rPr>
              <a:t>linkedin.com</a:t>
            </a:r>
            <a:r>
              <a:rPr lang="en-ZA" sz="1200" dirty="0">
                <a:solidFill>
                  <a:schemeClr val="tx1"/>
                </a:solidFill>
              </a:rPr>
              <a:t>/in/memona-haq-4191b778</a:t>
            </a:r>
            <a:endParaRPr sz="1800" dirty="0">
              <a:solidFill>
                <a:schemeClr val="tx1"/>
              </a:solidFill>
            </a:endParaRPr>
          </a:p>
        </p:txBody>
      </p:sp>
      <p:pic>
        <p:nvPicPr>
          <p:cNvPr id="90" name="Google Shape;90;p13"/>
          <p:cNvPicPr preferRelativeResize="0"/>
          <p:nvPr/>
        </p:nvPicPr>
        <p:blipFill>
          <a:blip r:embed="rId3"/>
          <a:srcRect t="12499" b="12499"/>
          <a:stretch/>
        </p:blipFill>
        <p:spPr>
          <a:xfrm>
            <a:off x="6501422" y="2820480"/>
            <a:ext cx="1523645" cy="1523681"/>
          </a:xfrm>
          <a:prstGeom prst="rect">
            <a:avLst/>
          </a:prstGeom>
          <a:noFill/>
          <a:ln>
            <a:noFill/>
          </a:ln>
        </p:spPr>
      </p:pic>
      <p:sp>
        <p:nvSpPr>
          <p:cNvPr id="91" name="Google Shape;91;p1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268" name="Picture 4" descr="Software Testing Company | Automated Software Testing Services">
            <a:extLst>
              <a:ext uri="{FF2B5EF4-FFF2-40B4-BE49-F238E27FC236}">
                <a16:creationId xmlns:a16="http://schemas.microsoft.com/office/drawing/2014/main" id="{149118BB-EEE2-4C44-9782-53D002563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0294" y="3207774"/>
            <a:ext cx="1213541" cy="1275340"/>
          </a:xfrm>
          <a:prstGeom prst="rect">
            <a:avLst/>
          </a:prstGeom>
          <a:noFill/>
          <a:extLst>
            <a:ext uri="{909E8E84-426E-40DD-AFC4-6F175D3DCCD1}">
              <a14:hiddenFill xmlns:a14="http://schemas.microsoft.com/office/drawing/2010/main">
                <a:solidFill>
                  <a:srgbClr val="FFFFFF"/>
                </a:solidFill>
              </a14:hiddenFill>
            </a:ext>
          </a:extLst>
        </p:spPr>
      </p:pic>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5: Testing</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2000" dirty="0"/>
              <a:t>Testing functionality</a:t>
            </a:r>
          </a:p>
          <a:p>
            <a:pPr>
              <a:lnSpc>
                <a:spcPct val="150000"/>
              </a:lnSpc>
              <a:buClr>
                <a:schemeClr val="tx1"/>
              </a:buClr>
              <a:buFont typeface="Arial" panose="020B0604020202020204" pitchFamily="34" charset="0"/>
              <a:buChar char="•"/>
            </a:pPr>
            <a:r>
              <a:rPr lang="en-US" sz="2000" dirty="0"/>
              <a:t>Various methodologies for testing </a:t>
            </a:r>
          </a:p>
          <a:p>
            <a:pPr>
              <a:lnSpc>
                <a:spcPct val="150000"/>
              </a:lnSpc>
              <a:buClr>
                <a:schemeClr val="tx1"/>
              </a:buClr>
              <a:buFont typeface="Arial" panose="020B0604020202020204" pitchFamily="34" charset="0"/>
              <a:buChar char="•"/>
            </a:pPr>
            <a:r>
              <a:rPr lang="en-US" sz="2000" dirty="0"/>
              <a:t>Make sure everything works</a:t>
            </a:r>
          </a:p>
          <a:p>
            <a:pPr>
              <a:lnSpc>
                <a:spcPct val="150000"/>
              </a:lnSpc>
              <a:buClr>
                <a:schemeClr val="tx1"/>
              </a:buClr>
              <a:buFont typeface="Arial" panose="020B0604020202020204" pitchFamily="34" charset="0"/>
              <a:buChar char="•"/>
            </a:pPr>
            <a:r>
              <a:rPr lang="en-ZA" sz="2000" dirty="0"/>
              <a:t>Quality assurance</a:t>
            </a:r>
          </a:p>
          <a:p>
            <a:pPr>
              <a:lnSpc>
                <a:spcPct val="150000"/>
              </a:lnSpc>
              <a:buClr>
                <a:schemeClr val="tx1"/>
              </a:buClr>
              <a:buFont typeface="Arial" panose="020B0604020202020204" pitchFamily="34" charset="0"/>
              <a:buChar char="•"/>
            </a:pPr>
            <a:r>
              <a:rPr lang="en-ZA" sz="2000" dirty="0"/>
              <a:t>Report bugs</a:t>
            </a:r>
          </a:p>
          <a:p>
            <a:pPr>
              <a:lnSpc>
                <a:spcPct val="150000"/>
              </a:lnSpc>
              <a:buClr>
                <a:schemeClr val="tx1"/>
              </a:buClr>
              <a:buFont typeface="Arial" panose="020B0604020202020204" pitchFamily="34" charset="0"/>
              <a:buChar char="•"/>
            </a:pPr>
            <a:r>
              <a:rPr lang="en-ZA" sz="2000" dirty="0"/>
              <a:t>User Acceptance Testing (UAT)</a:t>
            </a:r>
          </a:p>
          <a:p>
            <a:pPr>
              <a:lnSpc>
                <a:spcPct val="150000"/>
              </a:lnSpc>
              <a:buClr>
                <a:schemeClr val="tx1"/>
              </a:buClr>
              <a:buFont typeface="Arial" panose="020B0604020202020204" pitchFamily="34" charset="0"/>
              <a:buChar char="•"/>
            </a:pP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Google Shape;110;p16">
            <a:extLst>
              <a:ext uri="{FF2B5EF4-FFF2-40B4-BE49-F238E27FC236}">
                <a16:creationId xmlns:a16="http://schemas.microsoft.com/office/drawing/2014/main" id="{097EC89E-385E-5F4E-8E8D-77798F651619}"/>
              </a:ext>
            </a:extLst>
          </p:cNvPr>
          <p:cNvSpPr txBox="1">
            <a:spLocks/>
          </p:cNvSpPr>
          <p:nvPr/>
        </p:nvSpPr>
        <p:spPr>
          <a:xfrm>
            <a:off x="7602682" y="4437298"/>
            <a:ext cx="1031153"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Tester</a:t>
            </a:r>
          </a:p>
        </p:txBody>
      </p:sp>
      <p:sp>
        <p:nvSpPr>
          <p:cNvPr id="9" name="Google Shape;110;p16">
            <a:extLst>
              <a:ext uri="{FF2B5EF4-FFF2-40B4-BE49-F238E27FC236}">
                <a16:creationId xmlns:a16="http://schemas.microsoft.com/office/drawing/2014/main" id="{A485B2F5-DB55-F04B-8925-67209CCB23BE}"/>
              </a:ext>
            </a:extLst>
          </p:cNvPr>
          <p:cNvSpPr txBox="1">
            <a:spLocks/>
          </p:cNvSpPr>
          <p:nvPr/>
        </p:nvSpPr>
        <p:spPr>
          <a:xfrm>
            <a:off x="6298009" y="4460815"/>
            <a:ext cx="1031153"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Developer</a:t>
            </a:r>
          </a:p>
        </p:txBody>
      </p:sp>
      <p:pic>
        <p:nvPicPr>
          <p:cNvPr id="10" name="Picture 8" descr="Female Web Developer Illustration Vector - Download Free Vectors, Clipart  Graphics &amp; Vector Art">
            <a:extLst>
              <a:ext uri="{FF2B5EF4-FFF2-40B4-BE49-F238E27FC236}">
                <a16:creationId xmlns:a16="http://schemas.microsoft.com/office/drawing/2014/main" id="{09E79193-526A-4446-BAD1-07F8F48BB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8199" y="3362745"/>
            <a:ext cx="1121905" cy="112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12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D9B2B2-437B-4547-8BBD-6046D01E526C}"/>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12290" name="Picture 2" descr="JavaScript Unit Testing for Beginners">
            <a:extLst>
              <a:ext uri="{FF2B5EF4-FFF2-40B4-BE49-F238E27FC236}">
                <a16:creationId xmlns:a16="http://schemas.microsoft.com/office/drawing/2014/main" id="{21121E69-DC88-204B-BCD0-C941152FB8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2"/>
          <a:stretch/>
        </p:blipFill>
        <p:spPr bwMode="auto">
          <a:xfrm>
            <a:off x="1170940" y="1069356"/>
            <a:ext cx="6802120" cy="358031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6614376E-5877-D94B-876E-6484C4CD2F95}"/>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Testing Code Example</a:t>
            </a:r>
          </a:p>
        </p:txBody>
      </p:sp>
    </p:spTree>
    <p:extLst>
      <p:ext uri="{BB962C8B-B14F-4D97-AF65-F5344CB8AC3E}">
        <p14:creationId xmlns:p14="http://schemas.microsoft.com/office/powerpoint/2010/main" val="2527719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E0D05-5C12-1341-92DE-7EEBA0092258}"/>
              </a:ext>
            </a:extLst>
          </p:cNvPr>
          <p:cNvSpPr>
            <a:spLocks noGrp="1"/>
          </p:cNvSpPr>
          <p:nvPr>
            <p:ph type="sldNum" idx="12"/>
          </p:nvPr>
        </p:nvSpPr>
        <p:spPr/>
        <p:txBody>
          <a:bodyPr/>
          <a:lstStyle/>
          <a:p>
            <a:fld id="{00000000-1234-1234-1234-123412341234}" type="slidenum">
              <a:rPr lang="en" smtClean="0"/>
              <a:pPr/>
              <a:t>22</a:t>
            </a:fld>
            <a:endParaRPr lang="en"/>
          </a:p>
        </p:txBody>
      </p:sp>
      <p:pic>
        <p:nvPicPr>
          <p:cNvPr id="13316" name="Picture 4" descr="Selenium Example GIF by Puzyrov Serhii | Gfycat">
            <a:extLst>
              <a:ext uri="{FF2B5EF4-FFF2-40B4-BE49-F238E27FC236}">
                <a16:creationId xmlns:a16="http://schemas.microsoft.com/office/drawing/2014/main" id="{A3EEC7D9-0F35-854D-B3FE-118BB6AB5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444" y="972177"/>
            <a:ext cx="5767111" cy="360444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44D841E0-069B-C642-B934-777E880979FB}"/>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Automated Testing Example (Selenium)</a:t>
            </a:r>
          </a:p>
        </p:txBody>
      </p:sp>
    </p:spTree>
    <p:extLst>
      <p:ext uri="{BB962C8B-B14F-4D97-AF65-F5344CB8AC3E}">
        <p14:creationId xmlns:p14="http://schemas.microsoft.com/office/powerpoint/2010/main" val="255398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6: Installation/Deployment</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2000" dirty="0"/>
              <a:t>Go live</a:t>
            </a:r>
          </a:p>
          <a:p>
            <a:pPr>
              <a:lnSpc>
                <a:spcPct val="150000"/>
              </a:lnSpc>
              <a:buClr>
                <a:schemeClr val="tx1"/>
              </a:buClr>
              <a:buFont typeface="Arial" panose="020B0604020202020204" pitchFamily="34" charset="0"/>
              <a:buChar char="•"/>
            </a:pPr>
            <a:r>
              <a:rPr lang="en-US" sz="2000" dirty="0"/>
              <a:t>Packaged and released</a:t>
            </a:r>
          </a:p>
          <a:p>
            <a:pPr>
              <a:lnSpc>
                <a:spcPct val="150000"/>
              </a:lnSpc>
              <a:buClr>
                <a:schemeClr val="tx1"/>
              </a:buClr>
              <a:buFont typeface="Arial" panose="020B0604020202020204" pitchFamily="34" charset="0"/>
              <a:buChar char="•"/>
            </a:pPr>
            <a:r>
              <a:rPr lang="en-US" sz="2000" dirty="0"/>
              <a:t>Users can use it</a:t>
            </a:r>
          </a:p>
          <a:p>
            <a:pPr>
              <a:lnSpc>
                <a:spcPct val="150000"/>
              </a:lnSpc>
              <a:buClr>
                <a:schemeClr val="tx1"/>
              </a:buClr>
              <a:buFont typeface="Arial" panose="020B0604020202020204" pitchFamily="34" charset="0"/>
              <a:buChar char="•"/>
            </a:pPr>
            <a:r>
              <a:rPr lang="en-US" sz="2000" dirty="0"/>
              <a:t>Shipping the code to servers</a:t>
            </a:r>
          </a:p>
          <a:p>
            <a:pPr>
              <a:lnSpc>
                <a:spcPct val="150000"/>
              </a:lnSpc>
              <a:buClr>
                <a:schemeClr val="tx1"/>
              </a:buClr>
              <a:buFont typeface="Arial" panose="020B0604020202020204" pitchFamily="34" charset="0"/>
              <a:buChar char="•"/>
            </a:pPr>
            <a:r>
              <a:rPr lang="en-US" sz="2000" dirty="0"/>
              <a:t>Website, Desktop app or Mobile app</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14338" name="Picture 2" descr="Why Do You Need A Website? Here Are The Top 7 Reasons. | MAG Centre">
            <a:extLst>
              <a:ext uri="{FF2B5EF4-FFF2-40B4-BE49-F238E27FC236}">
                <a16:creationId xmlns:a16="http://schemas.microsoft.com/office/drawing/2014/main" id="{51553BC3-3BCD-D643-84F8-E14CFF7D9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529" y="907232"/>
            <a:ext cx="2905401" cy="191588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ystem Administrator Clip Art - Royalty Free - GoGraph">
            <a:extLst>
              <a:ext uri="{FF2B5EF4-FFF2-40B4-BE49-F238E27FC236}">
                <a16:creationId xmlns:a16="http://schemas.microsoft.com/office/drawing/2014/main" id="{66D1AEDB-C814-884D-A273-D0030891B7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9" t="11127" r="9933"/>
          <a:stretch/>
        </p:blipFill>
        <p:spPr bwMode="auto">
          <a:xfrm>
            <a:off x="7472414" y="3236512"/>
            <a:ext cx="1155712" cy="124660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0;p16">
            <a:extLst>
              <a:ext uri="{FF2B5EF4-FFF2-40B4-BE49-F238E27FC236}">
                <a16:creationId xmlns:a16="http://schemas.microsoft.com/office/drawing/2014/main" id="{344ABC11-36AC-5F4D-A20E-259423B7E915}"/>
              </a:ext>
            </a:extLst>
          </p:cNvPr>
          <p:cNvSpPr txBox="1">
            <a:spLocks/>
          </p:cNvSpPr>
          <p:nvPr/>
        </p:nvSpPr>
        <p:spPr>
          <a:xfrm>
            <a:off x="7286131" y="4328365"/>
            <a:ext cx="1467576"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IT Operations / System admin</a:t>
            </a:r>
          </a:p>
        </p:txBody>
      </p:sp>
    </p:spTree>
    <p:extLst>
      <p:ext uri="{BB962C8B-B14F-4D97-AF65-F5344CB8AC3E}">
        <p14:creationId xmlns:p14="http://schemas.microsoft.com/office/powerpoint/2010/main" val="351382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BC66B-4756-9044-9985-CC5A3A051CEF}"/>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3" name="Picture 2">
            <a:extLst>
              <a:ext uri="{FF2B5EF4-FFF2-40B4-BE49-F238E27FC236}">
                <a16:creationId xmlns:a16="http://schemas.microsoft.com/office/drawing/2014/main" id="{01B4365A-6F5F-6F4A-9CC7-31B1AEA5021C}"/>
              </a:ext>
            </a:extLst>
          </p:cNvPr>
          <p:cNvPicPr>
            <a:picLocks noChangeAspect="1"/>
          </p:cNvPicPr>
          <p:nvPr/>
        </p:nvPicPr>
        <p:blipFill rotWithShape="1">
          <a:blip r:embed="rId2"/>
          <a:srcRect t="4084"/>
          <a:stretch/>
        </p:blipFill>
        <p:spPr>
          <a:xfrm>
            <a:off x="1303564" y="946505"/>
            <a:ext cx="6536871" cy="3703163"/>
          </a:xfrm>
          <a:prstGeom prst="rect">
            <a:avLst/>
          </a:prstGeom>
        </p:spPr>
      </p:pic>
      <p:sp>
        <p:nvSpPr>
          <p:cNvPr id="4" name="Oval 3">
            <a:extLst>
              <a:ext uri="{FF2B5EF4-FFF2-40B4-BE49-F238E27FC236}">
                <a16:creationId xmlns:a16="http://schemas.microsoft.com/office/drawing/2014/main" id="{3A17FC29-9E2E-ED41-9E36-D190A32CB6B9}"/>
              </a:ext>
            </a:extLst>
          </p:cNvPr>
          <p:cNvSpPr/>
          <p:nvPr/>
        </p:nvSpPr>
        <p:spPr>
          <a:xfrm>
            <a:off x="1668781" y="853441"/>
            <a:ext cx="510539" cy="235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09;p16">
            <a:extLst>
              <a:ext uri="{FF2B5EF4-FFF2-40B4-BE49-F238E27FC236}">
                <a16:creationId xmlns:a16="http://schemas.microsoft.com/office/drawing/2014/main" id="{0B8F470D-3173-C044-83FD-FCDDA7D61745}"/>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Deployed Website Example</a:t>
            </a:r>
          </a:p>
        </p:txBody>
      </p:sp>
    </p:spTree>
    <p:extLst>
      <p:ext uri="{BB962C8B-B14F-4D97-AF65-F5344CB8AC3E}">
        <p14:creationId xmlns:p14="http://schemas.microsoft.com/office/powerpoint/2010/main" val="380818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0887B-781C-C34E-931C-535CCF8492E5}"/>
              </a:ext>
            </a:extLst>
          </p:cNvPr>
          <p:cNvSpPr>
            <a:spLocks noGrp="1"/>
          </p:cNvSpPr>
          <p:nvPr>
            <p:ph type="sldNum" idx="12"/>
          </p:nvPr>
        </p:nvSpPr>
        <p:spPr/>
        <p:txBody>
          <a:bodyPr/>
          <a:lstStyle/>
          <a:p>
            <a:fld id="{00000000-1234-1234-1234-123412341234}" type="slidenum">
              <a:rPr lang="en" smtClean="0"/>
              <a:pPr/>
              <a:t>25</a:t>
            </a:fld>
            <a:endParaRPr lang="en"/>
          </a:p>
        </p:txBody>
      </p:sp>
      <p:pic>
        <p:nvPicPr>
          <p:cNvPr id="3" name="Picture 2">
            <a:extLst>
              <a:ext uri="{FF2B5EF4-FFF2-40B4-BE49-F238E27FC236}">
                <a16:creationId xmlns:a16="http://schemas.microsoft.com/office/drawing/2014/main" id="{9497C535-4A94-9346-9BFE-EE5FBB76FA83}"/>
              </a:ext>
            </a:extLst>
          </p:cNvPr>
          <p:cNvPicPr>
            <a:picLocks noChangeAspect="1"/>
          </p:cNvPicPr>
          <p:nvPr/>
        </p:nvPicPr>
        <p:blipFill>
          <a:blip r:embed="rId2"/>
          <a:stretch>
            <a:fillRect/>
          </a:stretch>
        </p:blipFill>
        <p:spPr>
          <a:xfrm>
            <a:off x="506714" y="1088511"/>
            <a:ext cx="5941524" cy="3371367"/>
          </a:xfrm>
          <a:prstGeom prst="rect">
            <a:avLst/>
          </a:prstGeom>
        </p:spPr>
      </p:pic>
      <p:sp>
        <p:nvSpPr>
          <p:cNvPr id="4" name="Oval 3">
            <a:extLst>
              <a:ext uri="{FF2B5EF4-FFF2-40B4-BE49-F238E27FC236}">
                <a16:creationId xmlns:a16="http://schemas.microsoft.com/office/drawing/2014/main" id="{ECE4B8C6-CA57-7B42-9CB9-947BCEA366A4}"/>
              </a:ext>
            </a:extLst>
          </p:cNvPr>
          <p:cNvSpPr/>
          <p:nvPr/>
        </p:nvSpPr>
        <p:spPr>
          <a:xfrm>
            <a:off x="787039" y="3869931"/>
            <a:ext cx="533398" cy="3701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07B7E6-C26F-BD4C-B6DE-4E93C17B8483}"/>
              </a:ext>
            </a:extLst>
          </p:cNvPr>
          <p:cNvPicPr>
            <a:picLocks noChangeAspect="1"/>
          </p:cNvPicPr>
          <p:nvPr/>
        </p:nvPicPr>
        <p:blipFill>
          <a:blip r:embed="rId3"/>
          <a:stretch>
            <a:fillRect/>
          </a:stretch>
        </p:blipFill>
        <p:spPr>
          <a:xfrm>
            <a:off x="6705703" y="1088511"/>
            <a:ext cx="1585321" cy="3371367"/>
          </a:xfrm>
          <a:prstGeom prst="rect">
            <a:avLst/>
          </a:prstGeom>
        </p:spPr>
      </p:pic>
      <p:sp>
        <p:nvSpPr>
          <p:cNvPr id="6" name="Google Shape;109;p16">
            <a:extLst>
              <a:ext uri="{FF2B5EF4-FFF2-40B4-BE49-F238E27FC236}">
                <a16:creationId xmlns:a16="http://schemas.microsoft.com/office/drawing/2014/main" id="{3B91F358-174F-EE43-AAF4-A40FAA041F7B}"/>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Downloadable App Example</a:t>
            </a:r>
          </a:p>
        </p:txBody>
      </p:sp>
    </p:spTree>
    <p:extLst>
      <p:ext uri="{BB962C8B-B14F-4D97-AF65-F5344CB8AC3E}">
        <p14:creationId xmlns:p14="http://schemas.microsoft.com/office/powerpoint/2010/main" val="2605600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0CAC3-F0E1-ED4F-BA77-BFCD635B704D}"/>
              </a:ext>
            </a:extLst>
          </p:cNvPr>
          <p:cNvSpPr>
            <a:spLocks noGrp="1"/>
          </p:cNvSpPr>
          <p:nvPr>
            <p:ph type="title"/>
          </p:nvPr>
        </p:nvSpPr>
        <p:spPr/>
        <p:txBody>
          <a:bodyPr/>
          <a:lstStyle/>
          <a:p>
            <a:r>
              <a:rPr lang="en-US" b="1" dirty="0"/>
              <a:t>Phase 6: Pet Adoption Website</a:t>
            </a:r>
          </a:p>
        </p:txBody>
      </p:sp>
      <p:sp>
        <p:nvSpPr>
          <p:cNvPr id="4" name="Slide Number Placeholder 3">
            <a:extLst>
              <a:ext uri="{FF2B5EF4-FFF2-40B4-BE49-F238E27FC236}">
                <a16:creationId xmlns:a16="http://schemas.microsoft.com/office/drawing/2014/main" id="{BE667AE6-925E-F64B-9190-5D91EED1623C}"/>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3" name="Picture 2">
            <a:extLst>
              <a:ext uri="{FF2B5EF4-FFF2-40B4-BE49-F238E27FC236}">
                <a16:creationId xmlns:a16="http://schemas.microsoft.com/office/drawing/2014/main" id="{9D5DC40A-495F-8E49-A54B-90717A69E971}"/>
              </a:ext>
            </a:extLst>
          </p:cNvPr>
          <p:cNvPicPr>
            <a:picLocks noChangeAspect="1"/>
          </p:cNvPicPr>
          <p:nvPr/>
        </p:nvPicPr>
        <p:blipFill>
          <a:blip r:embed="rId2"/>
          <a:stretch>
            <a:fillRect/>
          </a:stretch>
        </p:blipFill>
        <p:spPr>
          <a:xfrm>
            <a:off x="2524369" y="907232"/>
            <a:ext cx="3699055" cy="3832860"/>
          </a:xfrm>
          <a:prstGeom prst="rect">
            <a:avLst/>
          </a:prstGeom>
        </p:spPr>
      </p:pic>
    </p:spTree>
    <p:extLst>
      <p:ext uri="{BB962C8B-B14F-4D97-AF65-F5344CB8AC3E}">
        <p14:creationId xmlns:p14="http://schemas.microsoft.com/office/powerpoint/2010/main" val="381771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7: Maintenance</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2000" dirty="0"/>
              <a:t>On going process</a:t>
            </a:r>
          </a:p>
          <a:p>
            <a:pPr>
              <a:lnSpc>
                <a:spcPct val="150000"/>
              </a:lnSpc>
              <a:buClr>
                <a:schemeClr val="tx1"/>
              </a:buClr>
              <a:buFont typeface="Arial" panose="020B0604020202020204" pitchFamily="34" charset="0"/>
              <a:buChar char="•"/>
            </a:pPr>
            <a:r>
              <a:rPr lang="en-US" sz="2000" dirty="0"/>
              <a:t>Bug fixing </a:t>
            </a:r>
          </a:p>
          <a:p>
            <a:pPr>
              <a:lnSpc>
                <a:spcPct val="150000"/>
              </a:lnSpc>
              <a:buClr>
                <a:schemeClr val="tx1"/>
              </a:buClr>
              <a:buFont typeface="Arial" panose="020B0604020202020204" pitchFamily="34" charset="0"/>
              <a:buChar char="•"/>
            </a:pPr>
            <a:r>
              <a:rPr lang="en-US" sz="2000" dirty="0"/>
              <a:t>Upgrades</a:t>
            </a:r>
          </a:p>
          <a:p>
            <a:pPr>
              <a:lnSpc>
                <a:spcPct val="150000"/>
              </a:lnSpc>
              <a:buClr>
                <a:schemeClr val="tx1"/>
              </a:buClr>
              <a:buFont typeface="Arial" panose="020B0604020202020204" pitchFamily="34" charset="0"/>
              <a:buChar char="•"/>
            </a:pPr>
            <a:r>
              <a:rPr lang="en-US" sz="2000" dirty="0"/>
              <a:t>Enhancements</a:t>
            </a: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15362" name="Picture 2" descr="Software Maintenance | World TBC">
            <a:extLst>
              <a:ext uri="{FF2B5EF4-FFF2-40B4-BE49-F238E27FC236}">
                <a16:creationId xmlns:a16="http://schemas.microsoft.com/office/drawing/2014/main" id="{5CE8AB11-53D0-FF42-9AD3-C831D0AEE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929" y="596998"/>
            <a:ext cx="2521052" cy="2521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ystem Administrator Clip Art - Royalty Free - GoGraph">
            <a:extLst>
              <a:ext uri="{FF2B5EF4-FFF2-40B4-BE49-F238E27FC236}">
                <a16:creationId xmlns:a16="http://schemas.microsoft.com/office/drawing/2014/main" id="{420B4BEC-740D-314C-B210-57826ED257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19" t="11127" r="9933"/>
          <a:stretch/>
        </p:blipFill>
        <p:spPr bwMode="auto">
          <a:xfrm>
            <a:off x="7900761" y="3446695"/>
            <a:ext cx="844870" cy="91131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0;p16">
            <a:extLst>
              <a:ext uri="{FF2B5EF4-FFF2-40B4-BE49-F238E27FC236}">
                <a16:creationId xmlns:a16="http://schemas.microsoft.com/office/drawing/2014/main" id="{B3B1591E-309D-FD4A-9CC5-9C8CFFA4CEA2}"/>
              </a:ext>
            </a:extLst>
          </p:cNvPr>
          <p:cNvSpPr txBox="1">
            <a:spLocks/>
          </p:cNvSpPr>
          <p:nvPr/>
        </p:nvSpPr>
        <p:spPr>
          <a:xfrm>
            <a:off x="7820987" y="4294673"/>
            <a:ext cx="1467576"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IT Operations/ System admin</a:t>
            </a:r>
          </a:p>
        </p:txBody>
      </p:sp>
      <p:pic>
        <p:nvPicPr>
          <p:cNvPr id="8" name="Picture 4" descr="Software Testing Company | Automated Software Testing Services">
            <a:extLst>
              <a:ext uri="{FF2B5EF4-FFF2-40B4-BE49-F238E27FC236}">
                <a16:creationId xmlns:a16="http://schemas.microsoft.com/office/drawing/2014/main" id="{F259BA5D-437B-3147-B6D1-9187E960C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117" y="3481823"/>
            <a:ext cx="844870" cy="88789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10;p16">
            <a:extLst>
              <a:ext uri="{FF2B5EF4-FFF2-40B4-BE49-F238E27FC236}">
                <a16:creationId xmlns:a16="http://schemas.microsoft.com/office/drawing/2014/main" id="{8938BBE8-3F48-6B43-912D-BA5FDC94A194}"/>
              </a:ext>
            </a:extLst>
          </p:cNvPr>
          <p:cNvSpPr txBox="1">
            <a:spLocks/>
          </p:cNvSpPr>
          <p:nvPr/>
        </p:nvSpPr>
        <p:spPr>
          <a:xfrm>
            <a:off x="7045902" y="4383950"/>
            <a:ext cx="1031153"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Tester</a:t>
            </a:r>
          </a:p>
        </p:txBody>
      </p:sp>
      <p:sp>
        <p:nvSpPr>
          <p:cNvPr id="10" name="Google Shape;110;p16">
            <a:extLst>
              <a:ext uri="{FF2B5EF4-FFF2-40B4-BE49-F238E27FC236}">
                <a16:creationId xmlns:a16="http://schemas.microsoft.com/office/drawing/2014/main" id="{35673080-05DA-6747-9279-32674D72A487}"/>
              </a:ext>
            </a:extLst>
          </p:cNvPr>
          <p:cNvSpPr txBox="1">
            <a:spLocks/>
          </p:cNvSpPr>
          <p:nvPr/>
        </p:nvSpPr>
        <p:spPr>
          <a:xfrm>
            <a:off x="5973355" y="4359591"/>
            <a:ext cx="1031153"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Developer</a:t>
            </a:r>
          </a:p>
        </p:txBody>
      </p:sp>
      <p:pic>
        <p:nvPicPr>
          <p:cNvPr id="11" name="Picture 8" descr="Female Web Developer Illustration Vector - Download Free Vectors, Clipart  Graphics &amp; Vector Art">
            <a:extLst>
              <a:ext uri="{FF2B5EF4-FFF2-40B4-BE49-F238E27FC236}">
                <a16:creationId xmlns:a16="http://schemas.microsoft.com/office/drawing/2014/main" id="{B3D4E678-BCBD-2146-871A-6C7E2C281D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8859" y="3481823"/>
            <a:ext cx="934679" cy="9346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caffolding Clipart - Clip Art Library">
            <a:extLst>
              <a:ext uri="{FF2B5EF4-FFF2-40B4-BE49-F238E27FC236}">
                <a16:creationId xmlns:a16="http://schemas.microsoft.com/office/drawing/2014/main" id="{0C354C80-DCFF-704E-82C6-5D2E16CAD0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0879" y="3514374"/>
            <a:ext cx="869576" cy="86957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10;p16">
            <a:extLst>
              <a:ext uri="{FF2B5EF4-FFF2-40B4-BE49-F238E27FC236}">
                <a16:creationId xmlns:a16="http://schemas.microsoft.com/office/drawing/2014/main" id="{E551EA50-F139-6D41-A915-D4CDC57C752B}"/>
              </a:ext>
            </a:extLst>
          </p:cNvPr>
          <p:cNvSpPr txBox="1">
            <a:spLocks/>
          </p:cNvSpPr>
          <p:nvPr/>
        </p:nvSpPr>
        <p:spPr>
          <a:xfrm>
            <a:off x="4958901" y="4355179"/>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Designer</a:t>
            </a:r>
          </a:p>
        </p:txBody>
      </p:sp>
      <p:pic>
        <p:nvPicPr>
          <p:cNvPr id="14" name="Picture 2" descr="Business Analyst Stock Illustrations – 15,143 Business Analyst Stock  Illustrations, Vectors &amp; Clipart - Dreamstime">
            <a:extLst>
              <a:ext uri="{FF2B5EF4-FFF2-40B4-BE49-F238E27FC236}">
                <a16:creationId xmlns:a16="http://schemas.microsoft.com/office/drawing/2014/main" id="{9C59F61F-A925-0D4D-8023-10A941DA14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9697" y="3532320"/>
            <a:ext cx="869576" cy="8695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oject Manager Angle 1628*1963 transprent Png Free Download - Angle,  Business, Profession. - CleanPNG / KissPNG">
            <a:extLst>
              <a:ext uri="{FF2B5EF4-FFF2-40B4-BE49-F238E27FC236}">
                <a16:creationId xmlns:a16="http://schemas.microsoft.com/office/drawing/2014/main" id="{AE5D09C4-995E-3945-99F1-452F00F5BB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7354" y="3578395"/>
            <a:ext cx="657463" cy="796046"/>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10;p16">
            <a:extLst>
              <a:ext uri="{FF2B5EF4-FFF2-40B4-BE49-F238E27FC236}">
                <a16:creationId xmlns:a16="http://schemas.microsoft.com/office/drawing/2014/main" id="{9EF831C2-B492-B746-84A2-86BE7B4ACA22}"/>
              </a:ext>
            </a:extLst>
          </p:cNvPr>
          <p:cNvSpPr txBox="1">
            <a:spLocks/>
          </p:cNvSpPr>
          <p:nvPr/>
        </p:nvSpPr>
        <p:spPr>
          <a:xfrm>
            <a:off x="4032506" y="4354681"/>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Business Analyst</a:t>
            </a:r>
          </a:p>
        </p:txBody>
      </p:sp>
      <p:sp>
        <p:nvSpPr>
          <p:cNvPr id="17" name="Google Shape;110;p16">
            <a:extLst>
              <a:ext uri="{FF2B5EF4-FFF2-40B4-BE49-F238E27FC236}">
                <a16:creationId xmlns:a16="http://schemas.microsoft.com/office/drawing/2014/main" id="{B680589C-D12C-AF4C-9E7F-04B30FB31300}"/>
              </a:ext>
            </a:extLst>
          </p:cNvPr>
          <p:cNvSpPr txBox="1">
            <a:spLocks/>
          </p:cNvSpPr>
          <p:nvPr/>
        </p:nvSpPr>
        <p:spPr>
          <a:xfrm>
            <a:off x="3149945" y="4354183"/>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800" dirty="0"/>
              <a:t>Project Manager</a:t>
            </a:r>
          </a:p>
        </p:txBody>
      </p:sp>
    </p:spTree>
    <p:extLst>
      <p:ext uri="{BB962C8B-B14F-4D97-AF65-F5344CB8AC3E}">
        <p14:creationId xmlns:p14="http://schemas.microsoft.com/office/powerpoint/2010/main" val="395054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995516" y="1764303"/>
            <a:ext cx="7152968" cy="1159800"/>
          </a:xfrm>
          <a:prstGeom prst="rect">
            <a:avLst/>
          </a:prstGeom>
        </p:spPr>
        <p:txBody>
          <a:bodyPr spcFirstLastPara="1" wrap="square" lIns="91425" tIns="91425" rIns="91425" bIns="91425" anchor="t" anchorCtr="0">
            <a:noAutofit/>
          </a:bodyPr>
          <a:lstStyle/>
          <a:p>
            <a:r>
              <a:rPr lang="en-ZA" sz="4800" dirty="0"/>
              <a:t>Popular SDLC Models</a:t>
            </a:r>
            <a:endParaRPr sz="8000"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Subtitle 2">
            <a:extLst>
              <a:ext uri="{FF2B5EF4-FFF2-40B4-BE49-F238E27FC236}">
                <a16:creationId xmlns:a16="http://schemas.microsoft.com/office/drawing/2014/main" id="{D0744003-19EB-0B4F-A224-7AD7A2A57A5B}"/>
              </a:ext>
            </a:extLst>
          </p:cNvPr>
          <p:cNvSpPr>
            <a:spLocks noGrp="1"/>
          </p:cNvSpPr>
          <p:nvPr>
            <p:ph type="subTitle" idx="1"/>
          </p:nvPr>
        </p:nvSpPr>
        <p:spPr/>
        <p:txBody>
          <a:bodyPr/>
          <a:lstStyle/>
          <a:p>
            <a:r>
              <a:rPr lang="en-US" dirty="0"/>
              <a:t>There are many</a:t>
            </a:r>
          </a:p>
        </p:txBody>
      </p:sp>
    </p:spTree>
    <p:extLst>
      <p:ext uri="{BB962C8B-B14F-4D97-AF65-F5344CB8AC3E}">
        <p14:creationId xmlns:p14="http://schemas.microsoft.com/office/powerpoint/2010/main" val="3857372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Waterfall Model</a:t>
            </a:r>
          </a:p>
        </p:txBody>
      </p:sp>
      <p:sp>
        <p:nvSpPr>
          <p:cNvPr id="110" name="Google Shape;110;p16"/>
          <p:cNvSpPr txBox="1">
            <a:spLocks noGrp="1"/>
          </p:cNvSpPr>
          <p:nvPr>
            <p:ph type="body" idx="1"/>
          </p:nvPr>
        </p:nvSpPr>
        <p:spPr>
          <a:xfrm>
            <a:off x="343225" y="1125000"/>
            <a:ext cx="8343575"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2000" dirty="0"/>
              <a:t>Outcome of one phase is input for the next</a:t>
            </a:r>
          </a:p>
          <a:p>
            <a:pPr>
              <a:lnSpc>
                <a:spcPct val="150000"/>
              </a:lnSpc>
              <a:buClr>
                <a:schemeClr val="tx1"/>
              </a:buClr>
              <a:buFont typeface="Arial" panose="020B0604020202020204" pitchFamily="34" charset="0"/>
              <a:buChar char="•"/>
            </a:pPr>
            <a:r>
              <a:rPr lang="en-US" sz="2000" dirty="0"/>
              <a:t>Documentation intensive</a:t>
            </a:r>
          </a:p>
          <a:p>
            <a:pPr lvl="0" algn="l" rtl="0">
              <a:lnSpc>
                <a:spcPct val="150000"/>
              </a:lnSpc>
              <a:spcBef>
                <a:spcPts val="600"/>
              </a:spcBef>
              <a:spcAft>
                <a:spcPts val="0"/>
              </a:spcAft>
              <a:buClr>
                <a:schemeClr val="tx1"/>
              </a:buClr>
              <a:buSzPts val="2400"/>
              <a:buFont typeface="Arial" panose="020B0604020202020204" pitchFamily="34" charset="0"/>
              <a:buChar char="•"/>
            </a:pP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9" name="Picture 8" descr="Waterfall model linear steps">
            <a:extLst>
              <a:ext uri="{FF2B5EF4-FFF2-40B4-BE49-F238E27FC236}">
                <a16:creationId xmlns:a16="http://schemas.microsoft.com/office/drawing/2014/main" id="{2D3037CB-2AD7-C645-ADD5-DC392B7EF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410" y="2152701"/>
            <a:ext cx="3329290" cy="249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42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idx="4294967295"/>
          </p:nvPr>
        </p:nvSpPr>
        <p:spPr>
          <a:xfrm>
            <a:off x="685800" y="2497170"/>
            <a:ext cx="7772400" cy="78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dirty="0">
                <a:solidFill>
                  <a:schemeClr val="tx1"/>
                </a:solidFill>
              </a:rPr>
              <a:t>What is SDLC?</a:t>
            </a:r>
            <a:endParaRPr sz="6000" b="1" dirty="0">
              <a:solidFill>
                <a:schemeClr val="tx1"/>
              </a:solidFill>
            </a:endParaRPr>
          </a:p>
        </p:txBody>
      </p:sp>
      <p:sp>
        <p:nvSpPr>
          <p:cNvPr id="117" name="Google Shape;117;p17"/>
          <p:cNvSpPr txBox="1">
            <a:spLocks noGrp="1"/>
          </p:cNvSpPr>
          <p:nvPr>
            <p:ph type="subTitle" idx="4294967295"/>
          </p:nvPr>
        </p:nvSpPr>
        <p:spPr>
          <a:xfrm>
            <a:off x="685800" y="3421759"/>
            <a:ext cx="7772400" cy="1219807"/>
          </a:xfrm>
          <a:prstGeom prst="rect">
            <a:avLst/>
          </a:prstGeom>
        </p:spPr>
        <p:txBody>
          <a:bodyPr spcFirstLastPara="1" wrap="square" lIns="91425" tIns="91425" rIns="91425" bIns="91425" anchor="t" anchorCtr="0">
            <a:noAutofit/>
          </a:bodyPr>
          <a:lstStyle/>
          <a:p>
            <a:pPr marL="0" lvl="0" indent="0" algn="ctr">
              <a:buNone/>
            </a:pPr>
            <a:r>
              <a:rPr lang="en-ZA" sz="1800" dirty="0">
                <a:solidFill>
                  <a:schemeClr val="tx1"/>
                </a:solidFill>
              </a:rPr>
              <a:t>Software Development Life Cycle.</a:t>
            </a:r>
          </a:p>
          <a:p>
            <a:pPr marL="0" lvl="0" indent="0" algn="ctr">
              <a:buNone/>
            </a:pPr>
            <a:r>
              <a:rPr lang="en-ZA" sz="1800" dirty="0">
                <a:solidFill>
                  <a:schemeClr val="tx1"/>
                </a:solidFill>
              </a:rPr>
              <a:t>A systematic process for building software that ensures the quality and correctness of the software built.</a:t>
            </a:r>
          </a:p>
          <a:p>
            <a:pPr marL="0" lvl="0" indent="0" algn="ctr">
              <a:buNone/>
            </a:pPr>
            <a:endParaRPr sz="1800" dirty="0">
              <a:solidFill>
                <a:schemeClr val="tx1"/>
              </a:solidFill>
            </a:endParaRPr>
          </a:p>
        </p:txBody>
      </p:sp>
      <p:sp>
        <p:nvSpPr>
          <p:cNvPr id="129" name="Google Shape;129;p17"/>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DF476F61-1F67-A249-8B3E-3FDE626C645F}"/>
              </a:ext>
            </a:extLst>
          </p:cNvPr>
          <p:cNvPicPr>
            <a:picLocks noChangeAspect="1"/>
          </p:cNvPicPr>
          <p:nvPr/>
        </p:nvPicPr>
        <p:blipFill>
          <a:blip r:embed="rId3"/>
          <a:stretch>
            <a:fillRect/>
          </a:stretch>
        </p:blipFill>
        <p:spPr>
          <a:xfrm>
            <a:off x="503391" y="1331290"/>
            <a:ext cx="8137217" cy="780901"/>
          </a:xfrm>
          <a:prstGeom prst="rect">
            <a:avLst/>
          </a:prstGeom>
        </p:spPr>
      </p:pic>
    </p:spTree>
    <p:extLst>
      <p:ext uri="{BB962C8B-B14F-4D97-AF65-F5344CB8AC3E}">
        <p14:creationId xmlns:p14="http://schemas.microsoft.com/office/powerpoint/2010/main" val="705763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379863-720A-7749-8FB7-23C43C07CF04}"/>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2050" name="Picture 2" descr="Software Development Processes - An Overview - Chunk Bytes">
            <a:extLst>
              <a:ext uri="{FF2B5EF4-FFF2-40B4-BE49-F238E27FC236}">
                <a16:creationId xmlns:a16="http://schemas.microsoft.com/office/drawing/2014/main" id="{77321036-8996-1F4E-8EF0-C41D6008E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58" b="60236"/>
          <a:stretch/>
        </p:blipFill>
        <p:spPr bwMode="auto">
          <a:xfrm>
            <a:off x="3103097" y="718073"/>
            <a:ext cx="2710927" cy="1418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ftware Development Processes - An Overview - Chunk Bytes">
            <a:extLst>
              <a:ext uri="{FF2B5EF4-FFF2-40B4-BE49-F238E27FC236}">
                <a16:creationId xmlns:a16="http://schemas.microsoft.com/office/drawing/2014/main" id="{6A9931F4-7643-F84B-B6E2-69F574880C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235" b="21159"/>
          <a:stretch/>
        </p:blipFill>
        <p:spPr bwMode="auto">
          <a:xfrm>
            <a:off x="392170" y="2634644"/>
            <a:ext cx="2710927" cy="14185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oftware Development Processes - An Overview - Chunk Bytes">
            <a:extLst>
              <a:ext uri="{FF2B5EF4-FFF2-40B4-BE49-F238E27FC236}">
                <a16:creationId xmlns:a16="http://schemas.microsoft.com/office/drawing/2014/main" id="{432E367E-FF4C-644D-B308-249B26C18A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2" b="79713"/>
          <a:stretch/>
        </p:blipFill>
        <p:spPr bwMode="auto">
          <a:xfrm>
            <a:off x="393964" y="718073"/>
            <a:ext cx="2710927" cy="1418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oftware Development Processes - An Overview - Chunk Bytes">
            <a:extLst>
              <a:ext uri="{FF2B5EF4-FFF2-40B4-BE49-F238E27FC236}">
                <a16:creationId xmlns:a16="http://schemas.microsoft.com/office/drawing/2014/main" id="{309AE6A1-61EA-3047-8292-3ECC148B0F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3" t="40457" r="-1863" b="40937"/>
          <a:stretch/>
        </p:blipFill>
        <p:spPr bwMode="auto">
          <a:xfrm>
            <a:off x="5812230" y="718072"/>
            <a:ext cx="2710927" cy="1418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Software Development Processes - An Overview - Chunk Bytes">
            <a:extLst>
              <a:ext uri="{FF2B5EF4-FFF2-40B4-BE49-F238E27FC236}">
                <a16:creationId xmlns:a16="http://schemas.microsoft.com/office/drawing/2014/main" id="{D3F6F07E-2ED8-3E4C-AD44-F1BBA4D282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394"/>
          <a:stretch/>
        </p:blipFill>
        <p:spPr bwMode="auto">
          <a:xfrm>
            <a:off x="3103097" y="2634643"/>
            <a:ext cx="2710927" cy="141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941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Incremental Model</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1800" dirty="0"/>
              <a:t>Don’t need a full set of requirements</a:t>
            </a:r>
          </a:p>
          <a:p>
            <a:pPr>
              <a:lnSpc>
                <a:spcPct val="150000"/>
              </a:lnSpc>
              <a:buClr>
                <a:schemeClr val="tx1"/>
              </a:buClr>
              <a:buFont typeface="Arial" panose="020B0604020202020204" pitchFamily="34" charset="0"/>
              <a:buChar char="•"/>
            </a:pPr>
            <a:r>
              <a:rPr lang="en-ZA" sz="1800" dirty="0"/>
              <a:t>Slowly expand these requirements </a:t>
            </a:r>
          </a:p>
          <a:p>
            <a:pPr>
              <a:lnSpc>
                <a:spcPct val="150000"/>
              </a:lnSpc>
              <a:buClr>
                <a:schemeClr val="tx1"/>
              </a:buClr>
              <a:buFont typeface="Arial" panose="020B0604020202020204" pitchFamily="34" charset="0"/>
              <a:buChar char="•"/>
            </a:pPr>
            <a:r>
              <a:rPr lang="en-ZA" sz="1800" dirty="0"/>
              <a:t>Each cycle goes through rigorous testing and validation</a:t>
            </a:r>
          </a:p>
          <a:p>
            <a:pPr>
              <a:lnSpc>
                <a:spcPct val="150000"/>
              </a:lnSpc>
              <a:buClr>
                <a:schemeClr val="tx1"/>
              </a:buClr>
              <a:buFont typeface="Arial" panose="020B0604020202020204" pitchFamily="34" charset="0"/>
              <a:buChar char="•"/>
            </a:pPr>
            <a:r>
              <a:rPr lang="en-ZA" sz="1800" dirty="0"/>
              <a:t>Parallel development </a:t>
            </a:r>
          </a:p>
          <a:p>
            <a:pPr>
              <a:lnSpc>
                <a:spcPct val="150000"/>
              </a:lnSpc>
              <a:buClr>
                <a:schemeClr val="tx1"/>
              </a:buClr>
              <a:buFont typeface="Arial" panose="020B0604020202020204" pitchFamily="34" charset="0"/>
              <a:buChar char="•"/>
            </a:pPr>
            <a:r>
              <a:rPr lang="en-ZA" sz="1800" dirty="0"/>
              <a:t>Easily adjustable requirements</a:t>
            </a:r>
            <a:endParaRPr sz="18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extLst>
      <p:ext uri="{BB962C8B-B14F-4D97-AF65-F5344CB8AC3E}">
        <p14:creationId xmlns:p14="http://schemas.microsoft.com/office/powerpoint/2010/main" val="1341737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88ED9-9131-CD49-91CA-63584AF29101}"/>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3" name="Picture 2" descr="What is Incremental model in SDLC? Advantages &amp; Disadvantages">
            <a:extLst>
              <a:ext uri="{FF2B5EF4-FFF2-40B4-BE49-F238E27FC236}">
                <a16:creationId xmlns:a16="http://schemas.microsoft.com/office/drawing/2014/main" id="{13FFE747-40E5-FE43-98B4-7096EC333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1041400"/>
            <a:ext cx="6146800" cy="30607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9;p16">
            <a:extLst>
              <a:ext uri="{FF2B5EF4-FFF2-40B4-BE49-F238E27FC236}">
                <a16:creationId xmlns:a16="http://schemas.microsoft.com/office/drawing/2014/main" id="{8AA3690B-AD94-4348-BFD7-88CF761351A2}"/>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Incremental Model</a:t>
            </a:r>
          </a:p>
        </p:txBody>
      </p:sp>
    </p:spTree>
    <p:extLst>
      <p:ext uri="{BB962C8B-B14F-4D97-AF65-F5344CB8AC3E}">
        <p14:creationId xmlns:p14="http://schemas.microsoft.com/office/powerpoint/2010/main" val="349589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91F58B-86B6-D341-B322-FB3032B785B6}"/>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16386" name="Picture 2" descr="Steps of the iterative model">
            <a:extLst>
              <a:ext uri="{FF2B5EF4-FFF2-40B4-BE49-F238E27FC236}">
                <a16:creationId xmlns:a16="http://schemas.microsoft.com/office/drawing/2014/main" id="{A94CB346-CCB6-5B4A-8F00-EB9736827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504" y="1067558"/>
            <a:ext cx="7934991" cy="327731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1DECD7FF-BB6C-B840-A58C-211635FE70F7}"/>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Incremental Model</a:t>
            </a:r>
          </a:p>
        </p:txBody>
      </p:sp>
    </p:spTree>
    <p:extLst>
      <p:ext uri="{BB962C8B-B14F-4D97-AF65-F5344CB8AC3E}">
        <p14:creationId xmlns:p14="http://schemas.microsoft.com/office/powerpoint/2010/main" val="1631833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Agile Model</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ZA" sz="2000" dirty="0"/>
              <a:t>Iterative approach</a:t>
            </a:r>
          </a:p>
          <a:p>
            <a:pPr>
              <a:lnSpc>
                <a:spcPct val="150000"/>
              </a:lnSpc>
              <a:buClr>
                <a:schemeClr val="tx1"/>
              </a:buClr>
              <a:buFont typeface="Arial" panose="020B0604020202020204" pitchFamily="34" charset="0"/>
              <a:buChar char="•"/>
            </a:pPr>
            <a:r>
              <a:rPr lang="en-ZA" sz="2000" dirty="0"/>
              <a:t>Several iterations until project completion</a:t>
            </a:r>
          </a:p>
          <a:p>
            <a:pPr>
              <a:lnSpc>
                <a:spcPct val="150000"/>
              </a:lnSpc>
              <a:buClr>
                <a:schemeClr val="tx1"/>
              </a:buClr>
              <a:buFont typeface="Arial" panose="020B0604020202020204" pitchFamily="34" charset="0"/>
              <a:buChar char="•"/>
            </a:pPr>
            <a:r>
              <a:rPr lang="en-ZA" sz="2000" dirty="0"/>
              <a:t>Small incremental builds</a:t>
            </a:r>
          </a:p>
          <a:p>
            <a:pPr>
              <a:lnSpc>
                <a:spcPct val="150000"/>
              </a:lnSpc>
              <a:buClr>
                <a:schemeClr val="tx1"/>
              </a:buClr>
              <a:buFont typeface="Arial" panose="020B0604020202020204" pitchFamily="34" charset="0"/>
              <a:buChar char="•"/>
            </a:pPr>
            <a:r>
              <a:rPr lang="en-ZA" sz="2000" dirty="0"/>
              <a:t>Sprint - Iteration that lasts from one to three weeks</a:t>
            </a:r>
            <a:endParaRPr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423431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E26515-7550-1549-A9C6-5D414A7613AE}"/>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17410" name="Picture 2" descr="Steps of Agile">
            <a:extLst>
              <a:ext uri="{FF2B5EF4-FFF2-40B4-BE49-F238E27FC236}">
                <a16:creationId xmlns:a16="http://schemas.microsoft.com/office/drawing/2014/main" id="{3B89A166-5404-5848-8D92-928E2A693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691" y="907232"/>
            <a:ext cx="5676618" cy="369173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13479F21-10D9-934C-99BD-534C33A6F4D4}"/>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Agile Model</a:t>
            </a:r>
          </a:p>
        </p:txBody>
      </p:sp>
    </p:spTree>
    <p:extLst>
      <p:ext uri="{BB962C8B-B14F-4D97-AF65-F5344CB8AC3E}">
        <p14:creationId xmlns:p14="http://schemas.microsoft.com/office/powerpoint/2010/main" val="299327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8776C1-7D50-C749-8D21-9C1A930FCA07}"/>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18434" name="Picture 2" descr="Top Scrum Interview Questions and Answers [Updated 2020]">
            <a:extLst>
              <a:ext uri="{FF2B5EF4-FFF2-40B4-BE49-F238E27FC236}">
                <a16:creationId xmlns:a16="http://schemas.microsoft.com/office/drawing/2014/main" id="{2CF17DDE-EB79-7B45-9C12-D74EBF868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18" y="1007755"/>
            <a:ext cx="7735363" cy="353328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9;p16">
            <a:extLst>
              <a:ext uri="{FF2B5EF4-FFF2-40B4-BE49-F238E27FC236}">
                <a16:creationId xmlns:a16="http://schemas.microsoft.com/office/drawing/2014/main" id="{9BA5D51A-A130-8145-8292-3713D7A72906}"/>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Waterfall vs Agile</a:t>
            </a:r>
          </a:p>
        </p:txBody>
      </p:sp>
    </p:spTree>
    <p:extLst>
      <p:ext uri="{BB962C8B-B14F-4D97-AF65-F5344CB8AC3E}">
        <p14:creationId xmlns:p14="http://schemas.microsoft.com/office/powerpoint/2010/main" val="2557636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V-Model</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ZA" sz="2000" dirty="0"/>
              <a:t>Validation and verification model</a:t>
            </a:r>
          </a:p>
          <a:p>
            <a:pPr>
              <a:lnSpc>
                <a:spcPct val="150000"/>
              </a:lnSpc>
              <a:buClr>
                <a:schemeClr val="tx1"/>
              </a:buClr>
              <a:buFont typeface="Arial" panose="020B0604020202020204" pitchFamily="34" charset="0"/>
              <a:buChar char="•"/>
            </a:pPr>
            <a:r>
              <a:rPr lang="en-ZA" sz="2000" dirty="0"/>
              <a:t>An extension of the waterfall model</a:t>
            </a:r>
          </a:p>
          <a:p>
            <a:pPr>
              <a:lnSpc>
                <a:spcPct val="150000"/>
              </a:lnSpc>
              <a:buClr>
                <a:schemeClr val="tx1"/>
              </a:buClr>
              <a:buFont typeface="Arial" panose="020B0604020202020204" pitchFamily="34" charset="0"/>
              <a:buChar char="•"/>
            </a:pPr>
            <a:r>
              <a:rPr lang="en-ZA" sz="2000" dirty="0"/>
              <a:t>Testing and development in parallel</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550502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11BFD0-03BF-D748-A9B4-FC3C946C74B5}"/>
              </a:ext>
            </a:extLst>
          </p:cNvPr>
          <p:cNvSpPr>
            <a:spLocks noGrp="1"/>
          </p:cNvSpPr>
          <p:nvPr>
            <p:ph type="sldNum" idx="12"/>
          </p:nvPr>
        </p:nvSpPr>
        <p:spPr/>
        <p:txBody>
          <a:bodyPr/>
          <a:lstStyle/>
          <a:p>
            <a:fld id="{00000000-1234-1234-1234-123412341234}" type="slidenum">
              <a:rPr lang="en" smtClean="0"/>
              <a:pPr/>
              <a:t>38</a:t>
            </a:fld>
            <a:endParaRPr lang="en"/>
          </a:p>
        </p:txBody>
      </p:sp>
      <p:pic>
        <p:nvPicPr>
          <p:cNvPr id="19460" name="Picture 4" descr="V-Shaped Model">
            <a:extLst>
              <a:ext uri="{FF2B5EF4-FFF2-40B4-BE49-F238E27FC236}">
                <a16:creationId xmlns:a16="http://schemas.microsoft.com/office/drawing/2014/main" id="{42BA27A9-8525-5E44-A3E8-7A4DFA312671}"/>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51700" y="907232"/>
            <a:ext cx="7134860" cy="379936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9;p16">
            <a:extLst>
              <a:ext uri="{FF2B5EF4-FFF2-40B4-BE49-F238E27FC236}">
                <a16:creationId xmlns:a16="http://schemas.microsoft.com/office/drawing/2014/main" id="{D54C0CD2-E07A-3341-86E2-8A55E933CA6B}"/>
              </a:ext>
            </a:extLst>
          </p:cNvPr>
          <p:cNvSpPr txBox="1">
            <a:spLocks/>
          </p:cNvSpPr>
          <p:nvPr/>
        </p:nvSpPr>
        <p:spPr>
          <a:xfrm>
            <a:off x="404330" y="493832"/>
            <a:ext cx="8229600" cy="413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ZA" sz="1800" b="1" dirty="0">
                <a:latin typeface="Cousine" panose="02070409020205020404" pitchFamily="49" charset="0"/>
                <a:cs typeface="Cousine" panose="02070409020205020404" pitchFamily="49" charset="0"/>
              </a:rPr>
              <a:t>V-Model</a:t>
            </a:r>
          </a:p>
        </p:txBody>
      </p:sp>
    </p:spTree>
    <p:extLst>
      <p:ext uri="{BB962C8B-B14F-4D97-AF65-F5344CB8AC3E}">
        <p14:creationId xmlns:p14="http://schemas.microsoft.com/office/powerpoint/2010/main" val="994293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Spiral Model</a:t>
            </a:r>
          </a:p>
        </p:txBody>
      </p:sp>
      <p:sp>
        <p:nvSpPr>
          <p:cNvPr id="110" name="Google Shape;110;p16"/>
          <p:cNvSpPr txBox="1">
            <a:spLocks noGrp="1"/>
          </p:cNvSpPr>
          <p:nvPr>
            <p:ph type="body" idx="1"/>
          </p:nvPr>
        </p:nvSpPr>
        <p:spPr>
          <a:xfrm>
            <a:off x="343225" y="1125000"/>
            <a:ext cx="5026335"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ZA" sz="2000" dirty="0"/>
              <a:t>Combines iterative and waterfall approach</a:t>
            </a:r>
          </a:p>
          <a:p>
            <a:pPr>
              <a:lnSpc>
                <a:spcPct val="150000"/>
              </a:lnSpc>
              <a:buClr>
                <a:schemeClr val="tx1"/>
              </a:buClr>
              <a:buFont typeface="Arial" panose="020B0604020202020204" pitchFamily="34" charset="0"/>
              <a:buChar char="•"/>
            </a:pPr>
            <a:r>
              <a:rPr lang="en-ZA" sz="2000" dirty="0"/>
              <a:t>Phases are followed in the iterations</a:t>
            </a:r>
          </a:p>
          <a:p>
            <a:pPr>
              <a:lnSpc>
                <a:spcPct val="150000"/>
              </a:lnSpc>
              <a:buClr>
                <a:schemeClr val="tx1"/>
              </a:buClr>
              <a:buFont typeface="Arial" panose="020B0604020202020204" pitchFamily="34" charset="0"/>
              <a:buChar char="•"/>
            </a:pPr>
            <a:r>
              <a:rPr lang="en-ZA" sz="2000" dirty="0"/>
              <a:t>Risk-driven process model</a:t>
            </a:r>
          </a:p>
          <a:p>
            <a:pPr>
              <a:lnSpc>
                <a:spcPct val="150000"/>
              </a:lnSpc>
              <a:buClr>
                <a:schemeClr val="tx1"/>
              </a:buClr>
              <a:buFont typeface="Arial" panose="020B0604020202020204" pitchFamily="34" charset="0"/>
              <a:buChar char="•"/>
            </a:pPr>
            <a:r>
              <a:rPr lang="en-ZA" sz="2000" dirty="0"/>
              <a:t>Prototype after each iteration</a:t>
            </a:r>
          </a:p>
          <a:p>
            <a:pPr>
              <a:lnSpc>
                <a:spcPct val="150000"/>
              </a:lnSpc>
              <a:buClr>
                <a:schemeClr val="tx1"/>
              </a:buClr>
              <a:buFont typeface="Arial" panose="020B0604020202020204" pitchFamily="34" charset="0"/>
              <a:buChar char="•"/>
            </a:pPr>
            <a:endParaRPr lang="en-ZA" sz="2000" dirty="0"/>
          </a:p>
          <a:p>
            <a:pPr>
              <a:lnSpc>
                <a:spcPct val="150000"/>
              </a:lnSpc>
              <a:buClr>
                <a:schemeClr val="tx1"/>
              </a:buClr>
              <a:buFont typeface="Arial" panose="020B0604020202020204" pitchFamily="34" charset="0"/>
              <a:buChar char="•"/>
            </a:pPr>
            <a:endParaRPr lang="en-ZA" sz="2000" dirty="0"/>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6" name="Picture 5">
            <a:extLst>
              <a:ext uri="{FF2B5EF4-FFF2-40B4-BE49-F238E27FC236}">
                <a16:creationId xmlns:a16="http://schemas.microsoft.com/office/drawing/2014/main" id="{75AAD6A7-3522-0E41-82F7-0797D7D9C332}"/>
              </a:ext>
            </a:extLst>
          </p:cNvPr>
          <p:cNvPicPr>
            <a:picLocks noChangeAspect="1"/>
          </p:cNvPicPr>
          <p:nvPr/>
        </p:nvPicPr>
        <p:blipFill>
          <a:blip r:embed="rId3"/>
          <a:stretch>
            <a:fillRect/>
          </a:stretch>
        </p:blipFill>
        <p:spPr>
          <a:xfrm>
            <a:off x="4365388" y="4235757"/>
            <a:ext cx="4388319" cy="421132"/>
          </a:xfrm>
          <a:prstGeom prst="rect">
            <a:avLst/>
          </a:prstGeom>
        </p:spPr>
      </p:pic>
      <p:pic>
        <p:nvPicPr>
          <p:cNvPr id="13316" name="Picture 4" descr="Digital Skynet - Software Development Life Cycle: From Idea to  Implementation">
            <a:extLst>
              <a:ext uri="{FF2B5EF4-FFF2-40B4-BE49-F238E27FC236}">
                <a16:creationId xmlns:a16="http://schemas.microsoft.com/office/drawing/2014/main" id="{397091CE-DE2F-A847-923C-6503E6847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3025" y="1125000"/>
            <a:ext cx="3540905" cy="2953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58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W</a:t>
            </a:r>
            <a:r>
              <a:rPr lang="en-ZA" sz="2800" b="1" dirty="0"/>
              <a:t>h</a:t>
            </a:r>
            <a:r>
              <a:rPr lang="en" sz="2800" b="1" dirty="0"/>
              <a:t>y SDLC?</a:t>
            </a:r>
            <a:endParaRPr sz="2800" b="1" dirty="0"/>
          </a:p>
        </p:txBody>
      </p:sp>
      <p:sp>
        <p:nvSpPr>
          <p:cNvPr id="152" name="Google Shape;152;p20"/>
          <p:cNvSpPr txBox="1">
            <a:spLocks noGrp="1"/>
          </p:cNvSpPr>
          <p:nvPr>
            <p:ph type="body" idx="1"/>
          </p:nvPr>
        </p:nvSpPr>
        <p:spPr>
          <a:xfrm>
            <a:off x="404330" y="923968"/>
            <a:ext cx="4824076" cy="3725700"/>
          </a:xfrm>
          <a:prstGeom prst="rect">
            <a:avLst/>
          </a:prstGeom>
        </p:spPr>
        <p:txBody>
          <a:bodyPr spcFirstLastPara="1" wrap="square" lIns="91425" tIns="91425" rIns="91425" bIns="91425" anchor="t" anchorCtr="0">
            <a:noAutofit/>
          </a:bodyPr>
          <a:lstStyle/>
          <a:p>
            <a:pPr marL="342900" indent="-342900">
              <a:lnSpc>
                <a:spcPct val="150000"/>
              </a:lnSpc>
              <a:buClr>
                <a:schemeClr val="tx1"/>
              </a:buClr>
              <a:buFont typeface="Arial" panose="020B0604020202020204" pitchFamily="34" charset="0"/>
              <a:buChar char="•"/>
            </a:pPr>
            <a:r>
              <a:rPr lang="en-ZA" sz="2000" dirty="0"/>
              <a:t>Helps decide where to start</a:t>
            </a:r>
          </a:p>
          <a:p>
            <a:pPr marL="342900" indent="-342900">
              <a:lnSpc>
                <a:spcPct val="150000"/>
              </a:lnSpc>
              <a:buClr>
                <a:schemeClr val="tx1"/>
              </a:buClr>
              <a:buFont typeface="Arial" panose="020B0604020202020204" pitchFamily="34" charset="0"/>
              <a:buChar char="•"/>
            </a:pPr>
            <a:r>
              <a:rPr lang="en-ZA" sz="2000" dirty="0"/>
              <a:t>Creates standards</a:t>
            </a:r>
          </a:p>
          <a:p>
            <a:pPr marL="342900" indent="-342900">
              <a:lnSpc>
                <a:spcPct val="150000"/>
              </a:lnSpc>
              <a:buClr>
                <a:schemeClr val="tx1"/>
              </a:buClr>
              <a:buFont typeface="Arial" panose="020B0604020202020204" pitchFamily="34" charset="0"/>
              <a:buChar char="•"/>
            </a:pPr>
            <a:r>
              <a:rPr lang="en-ZA" sz="2000" dirty="0"/>
              <a:t>Increases Visibility</a:t>
            </a:r>
          </a:p>
          <a:p>
            <a:pPr marL="342900" indent="-342900">
              <a:lnSpc>
                <a:spcPct val="150000"/>
              </a:lnSpc>
              <a:buClr>
                <a:schemeClr val="tx1"/>
              </a:buClr>
              <a:buFont typeface="Arial" panose="020B0604020202020204" pitchFamily="34" charset="0"/>
              <a:buChar char="•"/>
            </a:pPr>
            <a:r>
              <a:rPr lang="en-ZA" sz="2000" dirty="0"/>
              <a:t>Quicker results</a:t>
            </a:r>
          </a:p>
          <a:p>
            <a:pPr marL="342900" indent="-342900">
              <a:lnSpc>
                <a:spcPct val="150000"/>
              </a:lnSpc>
              <a:buClr>
                <a:schemeClr val="tx1"/>
              </a:buClr>
              <a:buFont typeface="Arial" panose="020B0604020202020204" pitchFamily="34" charset="0"/>
              <a:buChar char="•"/>
            </a:pPr>
            <a:r>
              <a:rPr lang="en-ZA" sz="2000" dirty="0"/>
              <a:t>Improves relationships</a:t>
            </a:r>
          </a:p>
          <a:p>
            <a:pPr marL="342900" indent="-342900">
              <a:lnSpc>
                <a:spcPct val="150000"/>
              </a:lnSpc>
              <a:buClr>
                <a:schemeClr val="tx1"/>
              </a:buClr>
              <a:buFont typeface="Arial" panose="020B0604020202020204" pitchFamily="34" charset="0"/>
              <a:buChar char="•"/>
            </a:pPr>
            <a:r>
              <a:rPr lang="en-ZA" sz="2000" dirty="0"/>
              <a:t>Decreases risk</a:t>
            </a:r>
          </a:p>
        </p:txBody>
      </p:sp>
      <p:sp>
        <p:nvSpPr>
          <p:cNvPr id="162" name="Google Shape;162;p20"/>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41050846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6C5226-E382-2D4A-A20E-35BA6EE5C8E0}"/>
              </a:ext>
            </a:extLst>
          </p:cNvPr>
          <p:cNvSpPr>
            <a:spLocks noGrp="1"/>
          </p:cNvSpPr>
          <p:nvPr>
            <p:ph type="sldNum" idx="12"/>
          </p:nvPr>
        </p:nvSpPr>
        <p:spPr/>
        <p:txBody>
          <a:bodyPr/>
          <a:lstStyle/>
          <a:p>
            <a:fld id="{00000000-1234-1234-1234-123412341234}" type="slidenum">
              <a:rPr lang="en" smtClean="0"/>
              <a:pPr/>
              <a:t>40</a:t>
            </a:fld>
            <a:endParaRPr lang="en"/>
          </a:p>
        </p:txBody>
      </p:sp>
      <p:pic>
        <p:nvPicPr>
          <p:cNvPr id="3074" name="Picture 2" descr="Software Development Processes - An Overview - Chunk Bytes">
            <a:extLst>
              <a:ext uri="{FF2B5EF4-FFF2-40B4-BE49-F238E27FC236}">
                <a16:creationId xmlns:a16="http://schemas.microsoft.com/office/drawing/2014/main" id="{4292F8CB-AD7D-5842-ACC8-B165E3697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72" y="339920"/>
            <a:ext cx="7587055" cy="4463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71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Links/References:</a:t>
            </a:r>
            <a:endParaRPr dirty="0"/>
          </a:p>
        </p:txBody>
      </p:sp>
      <p:sp>
        <p:nvSpPr>
          <p:cNvPr id="334" name="Google Shape;334;p34"/>
          <p:cNvSpPr txBox="1">
            <a:spLocks noGrp="1"/>
          </p:cNvSpPr>
          <p:nvPr>
            <p:ph type="body" idx="1"/>
          </p:nvPr>
        </p:nvSpPr>
        <p:spPr>
          <a:xfrm>
            <a:off x="416579" y="1125000"/>
            <a:ext cx="8178900" cy="3639000"/>
          </a:xfrm>
          <a:prstGeom prst="rect">
            <a:avLst/>
          </a:prstGeom>
        </p:spPr>
        <p:txBody>
          <a:bodyPr spcFirstLastPara="1" wrap="square" lIns="91425" tIns="91425" rIns="91425" bIns="91425" anchor="t" anchorCtr="0">
            <a:noAutofit/>
          </a:bodyPr>
          <a:lstStyle/>
          <a:p>
            <a:pPr marL="400050" lvl="0" indent="-285750">
              <a:lnSpc>
                <a:spcPct val="150000"/>
              </a:lnSpc>
              <a:spcBef>
                <a:spcPts val="0"/>
              </a:spcBef>
              <a:buClr>
                <a:schemeClr val="tx1"/>
              </a:buClr>
              <a:buSzPts val="1800"/>
              <a:buFont typeface="Arial" panose="020B0604020202020204" pitchFamily="34" charset="0"/>
              <a:buChar char="•"/>
            </a:pPr>
            <a:r>
              <a:rPr lang="en-ZA" sz="1800" dirty="0"/>
              <a:t>https://www.guru99.com/software-development-life-cycle-</a:t>
            </a:r>
            <a:r>
              <a:rPr lang="en-ZA" sz="1800" dirty="0" err="1"/>
              <a:t>tutorial.html</a:t>
            </a:r>
            <a:endParaRPr lang="en-ZA" sz="1800" dirty="0"/>
          </a:p>
          <a:p>
            <a:pPr marL="400050" lvl="0" indent="-285750">
              <a:lnSpc>
                <a:spcPct val="150000"/>
              </a:lnSpc>
              <a:spcBef>
                <a:spcPts val="0"/>
              </a:spcBef>
              <a:buClr>
                <a:schemeClr val="tx1"/>
              </a:buClr>
              <a:buSzPts val="1800"/>
              <a:buFont typeface="Arial" panose="020B0604020202020204" pitchFamily="34" charset="0"/>
              <a:buChar char="•"/>
            </a:pPr>
            <a:r>
              <a:rPr lang="en-ZA" sz="1800" dirty="0">
                <a:hlinkClick r:id="rId3">
                  <a:extLst>
                    <a:ext uri="{A12FA001-AC4F-418D-AE19-62706E023703}">
                      <ahyp:hlinkClr xmlns:ahyp="http://schemas.microsoft.com/office/drawing/2018/hyperlinkcolor" val="tx"/>
                    </a:ext>
                  </a:extLst>
                </a:hlinkClick>
              </a:rPr>
              <a:t>https://chunkbytes.com/2019/05/software-development-processes-overview/</a:t>
            </a:r>
            <a:endParaRPr lang="en-ZA" sz="1800" dirty="0"/>
          </a:p>
          <a:p>
            <a:pPr marL="400050" lvl="0" indent="-285750">
              <a:lnSpc>
                <a:spcPct val="150000"/>
              </a:lnSpc>
              <a:spcBef>
                <a:spcPts val="0"/>
              </a:spcBef>
              <a:buClr>
                <a:schemeClr val="tx1"/>
              </a:buClr>
              <a:buSzPts val="1800"/>
              <a:buFont typeface="Arial" panose="020B0604020202020204" pitchFamily="34" charset="0"/>
              <a:buChar char="•"/>
            </a:pPr>
            <a:r>
              <a:rPr lang="en-ZA" sz="1800" dirty="0">
                <a:hlinkClick r:id="rId4">
                  <a:extLst>
                    <a:ext uri="{A12FA001-AC4F-418D-AE19-62706E023703}">
                      <ahyp:hlinkClr xmlns:ahyp="http://schemas.microsoft.com/office/drawing/2018/hyperlinkcolor" val="tx"/>
                    </a:ext>
                  </a:extLst>
                </a:hlinkClick>
              </a:rPr>
              <a:t>https://www.softwaretestinghelp.com/software-development-life-cycle-sdlc/</a:t>
            </a:r>
            <a:endParaRPr lang="en-ZA" sz="1800" dirty="0"/>
          </a:p>
          <a:p>
            <a:pPr marL="400050" lvl="0" indent="-285750">
              <a:lnSpc>
                <a:spcPct val="150000"/>
              </a:lnSpc>
              <a:spcBef>
                <a:spcPts val="0"/>
              </a:spcBef>
              <a:buClr>
                <a:schemeClr val="tx1"/>
              </a:buClr>
              <a:buSzPts val="1800"/>
              <a:buFont typeface="Arial" panose="020B0604020202020204" pitchFamily="34" charset="0"/>
              <a:buChar char="•"/>
            </a:pPr>
            <a:endParaRPr lang="en-ZA" sz="1800" dirty="0"/>
          </a:p>
          <a:p>
            <a:pPr marL="400050" lvl="0" indent="-285750">
              <a:lnSpc>
                <a:spcPct val="150000"/>
              </a:lnSpc>
              <a:spcBef>
                <a:spcPts val="0"/>
              </a:spcBef>
              <a:buClr>
                <a:schemeClr val="tx1"/>
              </a:buClr>
              <a:buSzPts val="1800"/>
              <a:buFont typeface="Arial" panose="020B0604020202020204" pitchFamily="34" charset="0"/>
              <a:buChar char="•"/>
            </a:pPr>
            <a:endParaRPr sz="1800" dirty="0"/>
          </a:p>
        </p:txBody>
      </p:sp>
      <p:sp>
        <p:nvSpPr>
          <p:cNvPr id="335" name="Google Shape;335;p3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5252666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ctrTitle" idx="4294967295"/>
          </p:nvPr>
        </p:nvSpPr>
        <p:spPr>
          <a:xfrm>
            <a:off x="878657" y="1440025"/>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1" dirty="0">
                <a:solidFill>
                  <a:schemeClr val="tx1"/>
                </a:solidFill>
              </a:rPr>
              <a:t>Thanks!</a:t>
            </a:r>
            <a:endParaRPr sz="6000" b="1" dirty="0">
              <a:solidFill>
                <a:schemeClr val="tx1"/>
              </a:solidFill>
            </a:endParaRPr>
          </a:p>
        </p:txBody>
      </p:sp>
      <p:sp>
        <p:nvSpPr>
          <p:cNvPr id="326" name="Google Shape;326;p33"/>
          <p:cNvSpPr txBox="1">
            <a:spLocks noGrp="1"/>
          </p:cNvSpPr>
          <p:nvPr>
            <p:ph type="subTitle" idx="4294967295"/>
          </p:nvPr>
        </p:nvSpPr>
        <p:spPr>
          <a:xfrm>
            <a:off x="878657" y="2444295"/>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chemeClr val="tx1"/>
                </a:solidFill>
              </a:rPr>
              <a:t>ANY QUESTIONS?</a:t>
            </a:r>
            <a:endParaRPr sz="3600" dirty="0">
              <a:solidFill>
                <a:schemeClr val="tx1"/>
              </a:solidFill>
            </a:endParaRPr>
          </a:p>
        </p:txBody>
      </p:sp>
      <p:sp>
        <p:nvSpPr>
          <p:cNvPr id="328" name="Google Shape;328;p33"/>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37314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p:nvPr>
        </p:nvSpPr>
        <p:spPr>
          <a:xfrm>
            <a:off x="2092475" y="1653689"/>
            <a:ext cx="5212178" cy="1159800"/>
          </a:xfrm>
          <a:prstGeom prst="rect">
            <a:avLst/>
          </a:prstGeom>
        </p:spPr>
        <p:txBody>
          <a:bodyPr spcFirstLastPara="1" wrap="square" lIns="91425" tIns="91425" rIns="91425" bIns="91425" anchor="t" anchorCtr="0">
            <a:noAutofit/>
          </a:bodyPr>
          <a:lstStyle/>
          <a:p>
            <a:r>
              <a:rPr lang="en-ZA" sz="6000" dirty="0"/>
              <a:t>SDLC Phases</a:t>
            </a:r>
            <a:endParaRPr sz="9600" dirty="0"/>
          </a:p>
        </p:txBody>
      </p:sp>
      <p:sp>
        <p:nvSpPr>
          <p:cNvPr id="98" name="Google Shape;98;p14"/>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Subtitle 2">
            <a:extLst>
              <a:ext uri="{FF2B5EF4-FFF2-40B4-BE49-F238E27FC236}">
                <a16:creationId xmlns:a16="http://schemas.microsoft.com/office/drawing/2014/main" id="{D0744003-19EB-0B4F-A224-7AD7A2A57A5B}"/>
              </a:ext>
            </a:extLst>
          </p:cNvPr>
          <p:cNvSpPr>
            <a:spLocks noGrp="1"/>
          </p:cNvSpPr>
          <p:nvPr>
            <p:ph type="subTitle" idx="1"/>
          </p:nvPr>
        </p:nvSpPr>
        <p:spPr/>
        <p:txBody>
          <a:bodyPr/>
          <a:lstStyle/>
          <a:p>
            <a:r>
              <a:rPr lang="en-US" sz="1400" dirty="0"/>
              <a:t>Divided into 7 stages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SDLC Phases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descr="A picture containing graphical user interface&#10;&#10;Description automatically generated">
            <a:extLst>
              <a:ext uri="{FF2B5EF4-FFF2-40B4-BE49-F238E27FC236}">
                <a16:creationId xmlns:a16="http://schemas.microsoft.com/office/drawing/2014/main" id="{CE66C0E1-6CB3-5E4C-8A7B-D400DA6B1503}"/>
              </a:ext>
            </a:extLst>
          </p:cNvPr>
          <p:cNvPicPr>
            <a:picLocks noChangeAspect="1"/>
          </p:cNvPicPr>
          <p:nvPr/>
        </p:nvPicPr>
        <p:blipFill>
          <a:blip r:embed="rId3"/>
          <a:stretch>
            <a:fillRect/>
          </a:stretch>
        </p:blipFill>
        <p:spPr>
          <a:xfrm>
            <a:off x="651510" y="1101019"/>
            <a:ext cx="7840980" cy="3346760"/>
          </a:xfrm>
          <a:prstGeom prst="rect">
            <a:avLst/>
          </a:prstGeom>
        </p:spPr>
      </p:pic>
    </p:spTree>
    <p:extLst>
      <p:ext uri="{BB962C8B-B14F-4D97-AF65-F5344CB8AC3E}">
        <p14:creationId xmlns:p14="http://schemas.microsoft.com/office/powerpoint/2010/main" val="144178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04330" y="493832"/>
            <a:ext cx="8229600" cy="413400"/>
          </a:xfrm>
          <a:prstGeom prst="rect">
            <a:avLst/>
          </a:prstGeom>
        </p:spPr>
        <p:txBody>
          <a:bodyPr spcFirstLastPara="1" wrap="square" lIns="91425" tIns="91425" rIns="91425" bIns="91425" anchor="t" anchorCtr="0">
            <a:noAutofit/>
          </a:bodyPr>
          <a:lstStyle/>
          <a:p>
            <a:r>
              <a:rPr lang="en-ZA" b="1" dirty="0"/>
              <a:t>Phase 1: Requirement collection and analysis</a:t>
            </a:r>
          </a:p>
        </p:txBody>
      </p:sp>
      <p:sp>
        <p:nvSpPr>
          <p:cNvPr id="110" name="Google Shape;110;p16"/>
          <p:cNvSpPr txBox="1">
            <a:spLocks noGrp="1"/>
          </p:cNvSpPr>
          <p:nvPr>
            <p:ph type="body" idx="1"/>
          </p:nvPr>
        </p:nvSpPr>
        <p:spPr>
          <a:xfrm>
            <a:off x="343225" y="1125000"/>
            <a:ext cx="8290800" cy="3639000"/>
          </a:xfrm>
          <a:prstGeom prst="rect">
            <a:avLst/>
          </a:prstGeom>
        </p:spPr>
        <p:txBody>
          <a:bodyPr spcFirstLastPara="1" wrap="square" lIns="91425" tIns="91425" rIns="91425" bIns="91425" anchor="t" anchorCtr="0">
            <a:noAutofit/>
          </a:bodyPr>
          <a:lstStyle/>
          <a:p>
            <a:pPr>
              <a:lnSpc>
                <a:spcPct val="150000"/>
              </a:lnSpc>
              <a:buClr>
                <a:schemeClr val="tx1"/>
              </a:buClr>
              <a:buFont typeface="Arial" panose="020B0604020202020204" pitchFamily="34" charset="0"/>
              <a:buChar char="•"/>
            </a:pPr>
            <a:r>
              <a:rPr lang="en-US" sz="2000" dirty="0"/>
              <a:t>Collect information from customer</a:t>
            </a:r>
          </a:p>
          <a:p>
            <a:pPr>
              <a:lnSpc>
                <a:spcPct val="150000"/>
              </a:lnSpc>
              <a:buClr>
                <a:schemeClr val="tx1"/>
              </a:buClr>
              <a:buFont typeface="Arial" panose="020B0604020202020204" pitchFamily="34" charset="0"/>
              <a:buChar char="•"/>
            </a:pPr>
            <a:r>
              <a:rPr lang="en-US" sz="2000" dirty="0"/>
              <a:t>Quality assurance and risk assessment</a:t>
            </a:r>
          </a:p>
          <a:p>
            <a:pPr>
              <a:lnSpc>
                <a:spcPct val="150000"/>
              </a:lnSpc>
              <a:buClr>
                <a:schemeClr val="tx1"/>
              </a:buClr>
              <a:buFont typeface="Arial" panose="020B0604020202020204" pitchFamily="34" charset="0"/>
              <a:buChar char="•"/>
            </a:pPr>
            <a:r>
              <a:rPr lang="en-US" sz="2000" dirty="0"/>
              <a:t>Holistic view of the project</a:t>
            </a:r>
          </a:p>
          <a:p>
            <a:pPr>
              <a:lnSpc>
                <a:spcPct val="150000"/>
              </a:lnSpc>
              <a:buClr>
                <a:schemeClr val="tx1"/>
              </a:buClr>
              <a:buFont typeface="Arial" panose="020B0604020202020204" pitchFamily="34" charset="0"/>
              <a:buChar char="•"/>
            </a:pPr>
            <a:r>
              <a:rPr lang="en-US" sz="2000" dirty="0"/>
              <a:t>Detailed and precise requirements</a:t>
            </a:r>
          </a:p>
          <a:p>
            <a:pPr>
              <a:lnSpc>
                <a:spcPct val="150000"/>
              </a:lnSpc>
              <a:buClr>
                <a:schemeClr val="tx1"/>
              </a:buClr>
              <a:buFont typeface="Arial" panose="020B0604020202020204" pitchFamily="34" charset="0"/>
              <a:buChar char="•"/>
            </a:pPr>
            <a:r>
              <a:rPr lang="en-US" sz="2000" dirty="0"/>
              <a:t>Discuss timelines</a:t>
            </a:r>
          </a:p>
        </p:txBody>
      </p:sp>
      <p:sp>
        <p:nvSpPr>
          <p:cNvPr id="111" name="Google Shape;111;p16"/>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26" name="Picture 2" descr="Business Analyst Stock Illustrations – 15,143 Business Analyst Stock  Illustrations, Vectors &amp; Clipart - Dreamstime">
            <a:extLst>
              <a:ext uri="{FF2B5EF4-FFF2-40B4-BE49-F238E27FC236}">
                <a16:creationId xmlns:a16="http://schemas.microsoft.com/office/drawing/2014/main" id="{E8C9CCA6-8D03-2543-A8EF-18623DA6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28" y="3649667"/>
            <a:ext cx="934679" cy="9346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 Manager Angle 1628*1963 transprent Png Free Download - Angle,  Business, Profession. - CleanPNG / KissPNG">
            <a:extLst>
              <a:ext uri="{FF2B5EF4-FFF2-40B4-BE49-F238E27FC236}">
                <a16:creationId xmlns:a16="http://schemas.microsoft.com/office/drawing/2014/main" id="{B5AD4626-8284-AD42-A0A4-C163CEEC31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251" y="3452652"/>
            <a:ext cx="934679" cy="113169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0;p16">
            <a:extLst>
              <a:ext uri="{FF2B5EF4-FFF2-40B4-BE49-F238E27FC236}">
                <a16:creationId xmlns:a16="http://schemas.microsoft.com/office/drawing/2014/main" id="{3B106284-6D9E-4D4A-8311-65C1930ECFB3}"/>
              </a:ext>
            </a:extLst>
          </p:cNvPr>
          <p:cNvSpPr txBox="1">
            <a:spLocks/>
          </p:cNvSpPr>
          <p:nvPr/>
        </p:nvSpPr>
        <p:spPr>
          <a:xfrm>
            <a:off x="6623639" y="4454552"/>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Business Analyst</a:t>
            </a:r>
          </a:p>
        </p:txBody>
      </p:sp>
      <p:sp>
        <p:nvSpPr>
          <p:cNvPr id="9" name="Google Shape;110;p16">
            <a:extLst>
              <a:ext uri="{FF2B5EF4-FFF2-40B4-BE49-F238E27FC236}">
                <a16:creationId xmlns:a16="http://schemas.microsoft.com/office/drawing/2014/main" id="{08295209-ECC3-7146-A5AC-BC082C1C5682}"/>
              </a:ext>
            </a:extLst>
          </p:cNvPr>
          <p:cNvSpPr txBox="1">
            <a:spLocks/>
          </p:cNvSpPr>
          <p:nvPr/>
        </p:nvSpPr>
        <p:spPr>
          <a:xfrm>
            <a:off x="7699250" y="4465909"/>
            <a:ext cx="934680" cy="653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1"/>
              </a:buClr>
              <a:buSzPts val="2400"/>
              <a:buFont typeface="Cousine"/>
              <a:buChar char="▪"/>
              <a:defRPr sz="2400" b="0" i="0" u="none" strike="noStrike" cap="none">
                <a:solidFill>
                  <a:schemeClr val="tx1"/>
                </a:solidFill>
                <a:latin typeface="Cousine"/>
                <a:ea typeface="Cousine"/>
                <a:cs typeface="Cousine"/>
                <a:sym typeface="Cousine"/>
              </a:defRPr>
            </a:lvl1pPr>
            <a:lvl2pPr marL="914400" marR="0" lvl="1"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2pPr>
            <a:lvl3pPr marL="1371600" marR="0" lvl="2"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3pPr>
            <a:lvl4pPr marL="1828800" marR="0" lvl="3"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4pPr>
            <a:lvl5pPr marL="2286000" marR="0" lvl="4"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5pPr>
            <a:lvl6pPr marL="2743200" marR="0" lvl="5"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6pPr>
            <a:lvl7pPr marL="3200400" marR="0" lvl="6"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7pPr>
            <a:lvl8pPr marL="3657600" marR="0" lvl="7"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8pPr>
            <a:lvl9pPr marL="4114800" marR="0" lvl="8" indent="-381000" algn="l" rtl="0">
              <a:lnSpc>
                <a:spcPct val="100000"/>
              </a:lnSpc>
              <a:spcBef>
                <a:spcPts val="0"/>
              </a:spcBef>
              <a:spcAft>
                <a:spcPts val="0"/>
              </a:spcAft>
              <a:buClr>
                <a:schemeClr val="lt1"/>
              </a:buClr>
              <a:buSzPts val="2400"/>
              <a:buFont typeface="Cousine"/>
              <a:buChar char="■"/>
              <a:defRPr sz="2400" b="0" i="0" u="none" strike="noStrike" cap="none">
                <a:solidFill>
                  <a:schemeClr val="lt1"/>
                </a:solidFill>
                <a:latin typeface="Cousine"/>
                <a:ea typeface="Cousine"/>
                <a:cs typeface="Cousine"/>
                <a:sym typeface="Cousine"/>
              </a:defRPr>
            </a:lvl9pPr>
          </a:lstStyle>
          <a:p>
            <a:pPr marL="76200" indent="0">
              <a:buNone/>
            </a:pPr>
            <a:r>
              <a:rPr lang="en-US" sz="1100" dirty="0"/>
              <a:t>Project Manager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1"/>
          <p:cNvSpPr txBox="1">
            <a:spLocks noGrp="1"/>
          </p:cNvSpPr>
          <p:nvPr>
            <p:ph type="sldNum" idx="12"/>
          </p:nvPr>
        </p:nvSpPr>
        <p:spPr>
          <a:xfrm>
            <a:off x="8523157" y="4641567"/>
            <a:ext cx="461100" cy="29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9218" name="Picture 2">
            <a:extLst>
              <a:ext uri="{FF2B5EF4-FFF2-40B4-BE49-F238E27FC236}">
                <a16:creationId xmlns:a16="http://schemas.microsoft.com/office/drawing/2014/main" id="{6D6F2646-DE78-B94F-8CE0-EE1401C8D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41" y="174409"/>
            <a:ext cx="7779517" cy="479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72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8EFA-78E0-0F46-89AB-09B7142530BC}"/>
              </a:ext>
            </a:extLst>
          </p:cNvPr>
          <p:cNvSpPr>
            <a:spLocks noGrp="1"/>
          </p:cNvSpPr>
          <p:nvPr>
            <p:ph type="title"/>
          </p:nvPr>
        </p:nvSpPr>
        <p:spPr/>
        <p:txBody>
          <a:bodyPr/>
          <a:lstStyle/>
          <a:p>
            <a:r>
              <a:rPr lang="en-US" b="1" dirty="0"/>
              <a:t>Phase 1: Pet Adoption Website</a:t>
            </a:r>
          </a:p>
        </p:txBody>
      </p:sp>
      <p:sp>
        <p:nvSpPr>
          <p:cNvPr id="3" name="Text Placeholder 2">
            <a:extLst>
              <a:ext uri="{FF2B5EF4-FFF2-40B4-BE49-F238E27FC236}">
                <a16:creationId xmlns:a16="http://schemas.microsoft.com/office/drawing/2014/main" id="{68255387-7B6A-AA43-819A-F4C054FB1632}"/>
              </a:ext>
            </a:extLst>
          </p:cNvPr>
          <p:cNvSpPr>
            <a:spLocks noGrp="1"/>
          </p:cNvSpPr>
          <p:nvPr>
            <p:ph type="body" idx="1"/>
          </p:nvPr>
        </p:nvSpPr>
        <p:spPr/>
        <p:txBody>
          <a:bodyPr/>
          <a:lstStyle/>
          <a:p>
            <a:pPr>
              <a:lnSpc>
                <a:spcPct val="150000"/>
              </a:lnSpc>
              <a:buClr>
                <a:schemeClr val="tx1"/>
              </a:buClr>
              <a:buFont typeface="Arial" panose="020B0604020202020204" pitchFamily="34" charset="0"/>
              <a:buChar char="•"/>
            </a:pPr>
            <a:r>
              <a:rPr lang="en-US" sz="2000" dirty="0"/>
              <a:t>Customer needs a site that will help them with showing off pets that are available for adoption.</a:t>
            </a:r>
          </a:p>
          <a:p>
            <a:pPr lvl="1">
              <a:lnSpc>
                <a:spcPct val="150000"/>
              </a:lnSpc>
              <a:buClr>
                <a:schemeClr val="tx1"/>
              </a:buClr>
              <a:buFont typeface="Wingdings" pitchFamily="2" charset="2"/>
              <a:buChar char="§"/>
            </a:pPr>
            <a:r>
              <a:rPr lang="en-US" sz="1800" dirty="0">
                <a:solidFill>
                  <a:schemeClr val="tx1"/>
                </a:solidFill>
              </a:rPr>
              <a:t>List of pets with pictures</a:t>
            </a:r>
          </a:p>
          <a:p>
            <a:pPr lvl="1">
              <a:lnSpc>
                <a:spcPct val="150000"/>
              </a:lnSpc>
              <a:buClr>
                <a:schemeClr val="tx1"/>
              </a:buClr>
              <a:buFont typeface="Wingdings" pitchFamily="2" charset="2"/>
              <a:buChar char="§"/>
            </a:pPr>
            <a:r>
              <a:rPr lang="en-US" sz="1800" dirty="0">
                <a:solidFill>
                  <a:schemeClr val="tx1"/>
                </a:solidFill>
              </a:rPr>
              <a:t>Details about each pet: </a:t>
            </a:r>
          </a:p>
          <a:p>
            <a:pPr lvl="2">
              <a:lnSpc>
                <a:spcPct val="150000"/>
              </a:lnSpc>
              <a:buClr>
                <a:schemeClr val="tx1"/>
              </a:buClr>
              <a:buSzPct val="100000"/>
              <a:buFont typeface="Courier New" panose="02070309020205020404" pitchFamily="49" charset="0"/>
              <a:buChar char="o"/>
            </a:pPr>
            <a:r>
              <a:rPr lang="en-US" sz="1600" dirty="0">
                <a:solidFill>
                  <a:schemeClr val="tx1"/>
                </a:solidFill>
              </a:rPr>
              <a:t>Name</a:t>
            </a:r>
          </a:p>
          <a:p>
            <a:pPr lvl="2">
              <a:lnSpc>
                <a:spcPct val="150000"/>
              </a:lnSpc>
              <a:buClr>
                <a:schemeClr val="tx1"/>
              </a:buClr>
              <a:buSzPct val="100000"/>
              <a:buFont typeface="Courier New" panose="02070309020205020404" pitchFamily="49" charset="0"/>
              <a:buChar char="o"/>
            </a:pPr>
            <a:r>
              <a:rPr lang="en-US" sz="1600" dirty="0">
                <a:solidFill>
                  <a:schemeClr val="tx1"/>
                </a:solidFill>
              </a:rPr>
              <a:t>Age</a:t>
            </a:r>
          </a:p>
          <a:p>
            <a:pPr lvl="2">
              <a:lnSpc>
                <a:spcPct val="150000"/>
              </a:lnSpc>
              <a:buClr>
                <a:schemeClr val="tx1"/>
              </a:buClr>
              <a:buSzPct val="100000"/>
              <a:buFont typeface="Courier New" panose="02070309020205020404" pitchFamily="49" charset="0"/>
              <a:buChar char="o"/>
            </a:pPr>
            <a:r>
              <a:rPr lang="en-US" sz="1600" dirty="0">
                <a:solidFill>
                  <a:schemeClr val="tx1"/>
                </a:solidFill>
              </a:rPr>
              <a:t>Picture</a:t>
            </a:r>
          </a:p>
          <a:p>
            <a:pPr lvl="2">
              <a:lnSpc>
                <a:spcPct val="150000"/>
              </a:lnSpc>
              <a:buClr>
                <a:schemeClr val="tx1"/>
              </a:buClr>
              <a:buSzPct val="100000"/>
              <a:buFont typeface="Courier New" panose="02070309020205020404" pitchFamily="49" charset="0"/>
              <a:buChar char="o"/>
            </a:pPr>
            <a:r>
              <a:rPr lang="en-US" sz="1600" dirty="0">
                <a:solidFill>
                  <a:schemeClr val="tx1"/>
                </a:solidFill>
              </a:rPr>
              <a:t>Personality</a:t>
            </a:r>
          </a:p>
        </p:txBody>
      </p:sp>
      <p:sp>
        <p:nvSpPr>
          <p:cNvPr id="4" name="Slide Number Placeholder 3">
            <a:extLst>
              <a:ext uri="{FF2B5EF4-FFF2-40B4-BE49-F238E27FC236}">
                <a16:creationId xmlns:a16="http://schemas.microsoft.com/office/drawing/2014/main" id="{FD1200DF-B687-7840-8BCD-383A77668186}"/>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425510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alentine template">
  <a:themeElements>
    <a:clrScheme name="Custom 347">
      <a:dk1>
        <a:srgbClr val="000000"/>
      </a:dk1>
      <a:lt1>
        <a:srgbClr val="FFFFFF"/>
      </a:lt1>
      <a:dk2>
        <a:srgbClr val="434343"/>
      </a:dk2>
      <a:lt2>
        <a:srgbClr val="F3F3F3"/>
      </a:lt2>
      <a:accent1>
        <a:srgbClr val="3D85C6"/>
      </a:accent1>
      <a:accent2>
        <a:srgbClr val="6FA8DC"/>
      </a:accent2>
      <a:accent3>
        <a:srgbClr val="9FC5E8"/>
      </a:accent3>
      <a:accent4>
        <a:srgbClr val="CFE2F3"/>
      </a:accent4>
      <a:accent5>
        <a:srgbClr val="EFEFEF"/>
      </a:accent5>
      <a:accent6>
        <a:srgbClr val="D9D9D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2350</TotalTime>
  <Words>2741</Words>
  <Application>Microsoft Macintosh PowerPoint</Application>
  <PresentationFormat>On-screen Show (16:9)</PresentationFormat>
  <Paragraphs>334</Paragraphs>
  <Slides>42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Cousine</vt:lpstr>
      <vt:lpstr>Arial</vt:lpstr>
      <vt:lpstr>Wingdings</vt:lpstr>
      <vt:lpstr>Courier New</vt:lpstr>
      <vt:lpstr>Valentine template</vt:lpstr>
      <vt:lpstr>SDLC:How to get from design to production! </vt:lpstr>
      <vt:lpstr>Hello world!</vt:lpstr>
      <vt:lpstr>What is SDLC?</vt:lpstr>
      <vt:lpstr>Why SDLC?</vt:lpstr>
      <vt:lpstr>SDLC Phases</vt:lpstr>
      <vt:lpstr>SDLC Phases</vt:lpstr>
      <vt:lpstr>Phase 1: Requirement collection and analysis</vt:lpstr>
      <vt:lpstr>PowerPoint Presentation</vt:lpstr>
      <vt:lpstr>Phase 1: Pet Adoption Website</vt:lpstr>
      <vt:lpstr>Phase 2: Feasibility study</vt:lpstr>
      <vt:lpstr>Phase 2: Pet Adoption Website</vt:lpstr>
      <vt:lpstr>Phase 3: Design</vt:lpstr>
      <vt:lpstr>PowerPoint Presentation</vt:lpstr>
      <vt:lpstr>PowerPoint Presentation</vt:lpstr>
      <vt:lpstr>Phase 3: Pet Adoption Website</vt:lpstr>
      <vt:lpstr>Phase 4: Development/Coding</vt:lpstr>
      <vt:lpstr>PowerPoint Presentation</vt:lpstr>
      <vt:lpstr>PowerPoint Presentation</vt:lpstr>
      <vt:lpstr>Phase 4: Pet Adoption Website</vt:lpstr>
      <vt:lpstr>Phase 5: Testing</vt:lpstr>
      <vt:lpstr>PowerPoint Presentation</vt:lpstr>
      <vt:lpstr>PowerPoint Presentation</vt:lpstr>
      <vt:lpstr>Phase 6: Installation/Deployment</vt:lpstr>
      <vt:lpstr>PowerPoint Presentation</vt:lpstr>
      <vt:lpstr>PowerPoint Presentation</vt:lpstr>
      <vt:lpstr>Phase 6: Pet Adoption Website</vt:lpstr>
      <vt:lpstr>Phase 7: Maintenance</vt:lpstr>
      <vt:lpstr>Popular SDLC Models</vt:lpstr>
      <vt:lpstr>Waterfall Model</vt:lpstr>
      <vt:lpstr>PowerPoint Presentation</vt:lpstr>
      <vt:lpstr>Incremental Model</vt:lpstr>
      <vt:lpstr>PowerPoint Presentation</vt:lpstr>
      <vt:lpstr>PowerPoint Presentation</vt:lpstr>
      <vt:lpstr>Agile Model</vt:lpstr>
      <vt:lpstr>PowerPoint Presentation</vt:lpstr>
      <vt:lpstr>PowerPoint Presentation</vt:lpstr>
      <vt:lpstr>V-Model</vt:lpstr>
      <vt:lpstr>PowerPoint Presentation</vt:lpstr>
      <vt:lpstr>Spiral Model</vt:lpstr>
      <vt:lpstr>PowerPoint Presentation</vt:lpstr>
      <vt:lpstr>Links/References: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Almarie Saayman</dc:creator>
  <cp:lastModifiedBy>Memona Haq</cp:lastModifiedBy>
  <cp:revision>101</cp:revision>
  <dcterms:modified xsi:type="dcterms:W3CDTF">2020-10-27T16:00:04Z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16eec4e-c7b8-491d-b7d8-90a69632743d_Enabled">
    <vt:lpwstr>True</vt:lpwstr>
  </property>
  <property fmtid="{D5CDD505-2E9C-101B-9397-08002B2CF9AE}" pid="3" name="MSIP_Label_216eec4e-c7b8-491d-b7d8-90a69632743d_SiteId">
    <vt:lpwstr>4032514a-830a-4f20-9539-81bbc35b3cd9</vt:lpwstr>
  </property>
  <property fmtid="{D5CDD505-2E9C-101B-9397-08002B2CF9AE}" pid="4" name="MSIP_Label_216eec4e-c7b8-491d-b7d8-90a69632743d_Owner">
    <vt:lpwstr>F5112583@FNB.CO.ZA</vt:lpwstr>
  </property>
  <property fmtid="{D5CDD505-2E9C-101B-9397-08002B2CF9AE}" pid="5" name="MSIP_Label_216eec4e-c7b8-491d-b7d8-90a69632743d_SetDate">
    <vt:lpwstr>2020-02-20T10:44:43.8492642Z</vt:lpwstr>
  </property>
  <property fmtid="{D5CDD505-2E9C-101B-9397-08002B2CF9AE}" pid="6" name="MSIP_Label_216eec4e-c7b8-491d-b7d8-90a69632743d_Name">
    <vt:lpwstr>Confidential</vt:lpwstr>
  </property>
  <property fmtid="{D5CDD505-2E9C-101B-9397-08002B2CF9AE}" pid="7" name="MSIP_Label_216eec4e-c7b8-491d-b7d8-90a69632743d_Application">
    <vt:lpwstr>Microsoft Azure Information Protection</vt:lpwstr>
  </property>
  <property fmtid="{D5CDD505-2E9C-101B-9397-08002B2CF9AE}" pid="8" name="MSIP_Label_216eec4e-c7b8-491d-b7d8-90a69632743d_ActionId">
    <vt:lpwstr>56779632-fd4b-4bef-9425-4580536ec414</vt:lpwstr>
  </property>
  <property fmtid="{D5CDD505-2E9C-101B-9397-08002B2CF9AE}" pid="9" name="MSIP_Label_216eec4e-c7b8-491d-b7d8-90a69632743d_Extended_MSFT_Method">
    <vt:lpwstr>Automatic</vt:lpwstr>
  </property>
  <property fmtid="{D5CDD505-2E9C-101B-9397-08002B2CF9AE}" pid="10" name="Sensitivity">
    <vt:lpwstr>Confidential</vt:lpwstr>
  </property>
</Properties>
</file>